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3"/>
  </p:notesMasterIdLst>
  <p:handoutMasterIdLst>
    <p:handoutMasterId r:id="rId44"/>
  </p:handoutMasterIdLst>
  <p:sldIdLst>
    <p:sldId id="256" r:id="rId2"/>
    <p:sldId id="257" r:id="rId3"/>
    <p:sldId id="260" r:id="rId4"/>
    <p:sldId id="261" r:id="rId5"/>
    <p:sldId id="262" r:id="rId6"/>
    <p:sldId id="278" r:id="rId7"/>
    <p:sldId id="277" r:id="rId8"/>
    <p:sldId id="263" r:id="rId9"/>
    <p:sldId id="264" r:id="rId10"/>
    <p:sldId id="265" r:id="rId11"/>
    <p:sldId id="266" r:id="rId12"/>
    <p:sldId id="280" r:id="rId13"/>
    <p:sldId id="267" r:id="rId14"/>
    <p:sldId id="268" r:id="rId15"/>
    <p:sldId id="269" r:id="rId16"/>
    <p:sldId id="270" r:id="rId17"/>
    <p:sldId id="273" r:id="rId18"/>
    <p:sldId id="281" r:id="rId19"/>
    <p:sldId id="282" r:id="rId20"/>
    <p:sldId id="283" r:id="rId21"/>
    <p:sldId id="284" r:id="rId22"/>
    <p:sldId id="285" r:id="rId23"/>
    <p:sldId id="286" r:id="rId24"/>
    <p:sldId id="274" r:id="rId25"/>
    <p:sldId id="287" r:id="rId26"/>
    <p:sldId id="288" r:id="rId27"/>
    <p:sldId id="289" r:id="rId28"/>
    <p:sldId id="290" r:id="rId29"/>
    <p:sldId id="291" r:id="rId30"/>
    <p:sldId id="292" r:id="rId31"/>
    <p:sldId id="293" r:id="rId32"/>
    <p:sldId id="294" r:id="rId33"/>
    <p:sldId id="296" r:id="rId34"/>
    <p:sldId id="301" r:id="rId35"/>
    <p:sldId id="302" r:id="rId36"/>
    <p:sldId id="295" r:id="rId37"/>
    <p:sldId id="297" r:id="rId38"/>
    <p:sldId id="298" r:id="rId39"/>
    <p:sldId id="299" r:id="rId40"/>
    <p:sldId id="300" r:id="rId41"/>
    <p:sldId id="276"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9329A6-BCAE-423A-9D16-41645E7994D9}" type="datetimeFigureOut">
              <a:rPr lang="tr-TR" smtClean="0"/>
              <a:pPr/>
              <a:t>31.10.2024</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C2C3B1-8BA6-429E-A591-BEDD4AD2E828}" type="slidenum">
              <a:rPr lang="tr-TR" smtClean="0"/>
              <a:pPr/>
              <a:t>‹#›</a:t>
            </a:fld>
            <a:endParaRPr lang="tr-T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155C6-B0DF-4BB0-B45A-96CE28D74F30}" type="datetimeFigureOut">
              <a:rPr lang="tr-TR" smtClean="0"/>
              <a:pPr/>
              <a:t>31.10.2024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87E52-FC56-47F1-9A55-C7EFA3E2C6E8}" type="slidenum">
              <a:rPr lang="tr-TR" smtClean="0"/>
              <a:pPr/>
              <a:t>‹#›</a:t>
            </a:fld>
            <a:endParaRPr lang="tr-TR"/>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A687E52-FC56-47F1-9A55-C7EFA3E2C6E8}" type="slidenum">
              <a:rPr lang="tr-TR" smtClean="0"/>
              <a:pPr/>
              <a:t>1</a:t>
            </a:fld>
            <a:endParaRPr lang="tr-TR"/>
          </a:p>
        </p:txBody>
      </p:sp>
      <p:sp>
        <p:nvSpPr>
          <p:cNvPr id="5" name="4 Altbilgi Yer Tutucusu"/>
          <p:cNvSpPr>
            <a:spLocks noGrp="1"/>
          </p:cNvSpPr>
          <p:nvPr>
            <p:ph type="ftr" sz="quarter" idx="1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Altbilgi Yer Tutucusu"/>
          <p:cNvSpPr>
            <a:spLocks noGrp="1"/>
          </p:cNvSpPr>
          <p:nvPr>
            <p:ph type="ftr" sz="quarter" idx="10"/>
          </p:nvPr>
        </p:nvSpPr>
        <p:spPr/>
        <p:txBody>
          <a:bodyPr/>
          <a:lstStyle/>
          <a:p>
            <a:endParaRPr lang="tr-TR"/>
          </a:p>
        </p:txBody>
      </p:sp>
      <p:sp>
        <p:nvSpPr>
          <p:cNvPr id="5" name="4 Slayt Numarası Yer Tutucusu"/>
          <p:cNvSpPr>
            <a:spLocks noGrp="1"/>
          </p:cNvSpPr>
          <p:nvPr>
            <p:ph type="sldNum" sz="quarter" idx="11"/>
          </p:nvPr>
        </p:nvSpPr>
        <p:spPr/>
        <p:txBody>
          <a:bodyPr/>
          <a:lstStyle/>
          <a:p>
            <a:fld id="{BA687E52-FC56-47F1-9A55-C7EFA3E2C6E8}" type="slidenum">
              <a:rPr lang="tr-TR" smtClean="0"/>
              <a:pPr/>
              <a:t>11</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Altbilgi Yer Tutucusu"/>
          <p:cNvSpPr>
            <a:spLocks noGrp="1"/>
          </p:cNvSpPr>
          <p:nvPr>
            <p:ph type="ftr" sz="quarter" idx="10"/>
          </p:nvPr>
        </p:nvSpPr>
        <p:spPr/>
        <p:txBody>
          <a:bodyPr/>
          <a:lstStyle/>
          <a:p>
            <a:endParaRPr lang="tr-TR"/>
          </a:p>
        </p:txBody>
      </p:sp>
      <p:sp>
        <p:nvSpPr>
          <p:cNvPr id="5" name="4 Slayt Numarası Yer Tutucusu"/>
          <p:cNvSpPr>
            <a:spLocks noGrp="1"/>
          </p:cNvSpPr>
          <p:nvPr>
            <p:ph type="sldNum" sz="quarter" idx="11"/>
          </p:nvPr>
        </p:nvSpPr>
        <p:spPr/>
        <p:txBody>
          <a:bodyPr/>
          <a:lstStyle/>
          <a:p>
            <a:fld id="{BA687E52-FC56-47F1-9A55-C7EFA3E2C6E8}" type="slidenum">
              <a:rPr lang="tr-TR" smtClean="0"/>
              <a:pPr/>
              <a:t>21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5049F7C0-A92D-4B4E-A062-C1B32AA34E2D}" type="datetime1">
              <a:rPr lang="tr-TR" smtClean="0"/>
              <a:pPr/>
              <a:t>31.10.2024</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r>
              <a:rPr lang="tr-TR" smtClean="0"/>
              <a:t>T.C. Giresun Üniversitesi İdari ve Mali İşler Daire Başkanlığı 2024</a:t>
            </a:r>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DCAB600-E5E7-403C-AD3C-980C74B0523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E02D36D-1C47-4961-BD96-7839D847C901}" type="datetime1">
              <a:rPr lang="tr-TR" smtClean="0"/>
              <a:pPr/>
              <a:t>31.10.2024</a:t>
            </a:fld>
            <a:endParaRPr lang="tr-TR"/>
          </a:p>
        </p:txBody>
      </p:sp>
      <p:sp>
        <p:nvSpPr>
          <p:cNvPr id="5" name="4 Altbilgi Yer Tutucusu"/>
          <p:cNvSpPr>
            <a:spLocks noGrp="1"/>
          </p:cNvSpPr>
          <p:nvPr>
            <p:ph type="ftr" sz="quarter" idx="11"/>
          </p:nvPr>
        </p:nvSpPr>
        <p:spPr/>
        <p:txBody>
          <a:bodyPr/>
          <a:lstStyle/>
          <a:p>
            <a:r>
              <a:rPr lang="tr-TR" smtClean="0"/>
              <a:t>T.C. Giresun Üniversitesi İdari ve Mali İşler Daire Başkanlığı 2024</a:t>
            </a:r>
            <a:endParaRPr lang="tr-TR"/>
          </a:p>
        </p:txBody>
      </p:sp>
      <p:sp>
        <p:nvSpPr>
          <p:cNvPr id="6" name="5 Slayt Numarası Yer Tutucusu"/>
          <p:cNvSpPr>
            <a:spLocks noGrp="1"/>
          </p:cNvSpPr>
          <p:nvPr>
            <p:ph type="sldNum" sz="quarter" idx="12"/>
          </p:nvPr>
        </p:nvSpPr>
        <p:spPr/>
        <p:txBody>
          <a:bodyPr/>
          <a:lstStyle/>
          <a:p>
            <a:fld id="{DDCAB600-E5E7-403C-AD3C-980C74B0523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6F24883-3985-4DFE-B8E5-A1A25FCE4B4C}" type="datetime1">
              <a:rPr lang="tr-TR" smtClean="0"/>
              <a:pPr/>
              <a:t>31.10.2024</a:t>
            </a:fld>
            <a:endParaRPr lang="tr-TR"/>
          </a:p>
        </p:txBody>
      </p:sp>
      <p:sp>
        <p:nvSpPr>
          <p:cNvPr id="5" name="4 Altbilgi Yer Tutucusu"/>
          <p:cNvSpPr>
            <a:spLocks noGrp="1"/>
          </p:cNvSpPr>
          <p:nvPr>
            <p:ph type="ftr" sz="quarter" idx="11"/>
          </p:nvPr>
        </p:nvSpPr>
        <p:spPr/>
        <p:txBody>
          <a:bodyPr/>
          <a:lstStyle/>
          <a:p>
            <a:r>
              <a:rPr lang="tr-TR" smtClean="0"/>
              <a:t>T.C. Giresun Üniversitesi İdari ve Mali İşler Daire Başkanlığı 2024</a:t>
            </a:r>
            <a:endParaRPr lang="tr-TR"/>
          </a:p>
        </p:txBody>
      </p:sp>
      <p:sp>
        <p:nvSpPr>
          <p:cNvPr id="6" name="5 Slayt Numarası Yer Tutucusu"/>
          <p:cNvSpPr>
            <a:spLocks noGrp="1"/>
          </p:cNvSpPr>
          <p:nvPr>
            <p:ph type="sldNum" sz="quarter" idx="12"/>
          </p:nvPr>
        </p:nvSpPr>
        <p:spPr/>
        <p:txBody>
          <a:bodyPr/>
          <a:lstStyle/>
          <a:p>
            <a:fld id="{DDCAB600-E5E7-403C-AD3C-980C74B0523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DBFBAA40-A39B-4F49-A5F8-BFFF70127EA9}" type="datetime1">
              <a:rPr lang="tr-TR" smtClean="0"/>
              <a:pPr/>
              <a:t>31.10.2024</a:t>
            </a:fld>
            <a:endParaRPr lang="tr-TR"/>
          </a:p>
        </p:txBody>
      </p:sp>
      <p:sp>
        <p:nvSpPr>
          <p:cNvPr id="5" name="4 Altbilgi Yer Tutucusu"/>
          <p:cNvSpPr>
            <a:spLocks noGrp="1"/>
          </p:cNvSpPr>
          <p:nvPr>
            <p:ph type="ftr" sz="quarter" idx="11"/>
          </p:nvPr>
        </p:nvSpPr>
        <p:spPr>
          <a:xfrm>
            <a:off x="457200" y="6480969"/>
            <a:ext cx="4260056" cy="300831"/>
          </a:xfrm>
        </p:spPr>
        <p:txBody>
          <a:bodyPr/>
          <a:lstStyle/>
          <a:p>
            <a:r>
              <a:rPr lang="tr-TR" smtClean="0"/>
              <a:t>T.C. Giresun Üniversitesi İdari ve Mali İşler Daire Başkanlığı 2024</a:t>
            </a:r>
            <a:endParaRPr lang="tr-TR"/>
          </a:p>
        </p:txBody>
      </p:sp>
      <p:sp>
        <p:nvSpPr>
          <p:cNvPr id="6" name="5 Slayt Numarası Yer Tutucusu"/>
          <p:cNvSpPr>
            <a:spLocks noGrp="1"/>
          </p:cNvSpPr>
          <p:nvPr>
            <p:ph type="sldNum" sz="quarter" idx="12"/>
          </p:nvPr>
        </p:nvSpPr>
        <p:spPr/>
        <p:txBody>
          <a:bodyPr/>
          <a:lstStyle/>
          <a:p>
            <a:fld id="{DDCAB600-E5E7-403C-AD3C-980C74B0523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B071D26C-B341-4820-874C-FA3B2A7DA38F}" type="datetime1">
              <a:rPr lang="tr-TR" smtClean="0"/>
              <a:pPr/>
              <a:t>31.10.2024</a:t>
            </a:fld>
            <a:endParaRPr lang="tr-TR"/>
          </a:p>
        </p:txBody>
      </p:sp>
      <p:sp>
        <p:nvSpPr>
          <p:cNvPr id="5" name="4 Altbilgi Yer Tutucusu"/>
          <p:cNvSpPr>
            <a:spLocks noGrp="1"/>
          </p:cNvSpPr>
          <p:nvPr>
            <p:ph type="ftr" sz="quarter" idx="11"/>
          </p:nvPr>
        </p:nvSpPr>
        <p:spPr>
          <a:xfrm>
            <a:off x="2619376" y="6480969"/>
            <a:ext cx="4260056" cy="300831"/>
          </a:xfrm>
        </p:spPr>
        <p:txBody>
          <a:bodyPr/>
          <a:lstStyle/>
          <a:p>
            <a:r>
              <a:rPr lang="tr-TR" smtClean="0"/>
              <a:t>T.C. Giresun Üniversitesi İdari ve Mali İşler Daire Başkanlığı 2024</a:t>
            </a:r>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DDCAB600-E5E7-403C-AD3C-980C74B05230}"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66BD17E4-BE2B-4732-89F6-DE204F69D3D5}" type="datetime1">
              <a:rPr lang="tr-TR" smtClean="0"/>
              <a:pPr/>
              <a:t>31.10.2024</a:t>
            </a:fld>
            <a:endParaRPr lang="tr-TR"/>
          </a:p>
        </p:txBody>
      </p:sp>
      <p:sp>
        <p:nvSpPr>
          <p:cNvPr id="6" name="5 Altbilgi Yer Tutucusu"/>
          <p:cNvSpPr>
            <a:spLocks noGrp="1"/>
          </p:cNvSpPr>
          <p:nvPr>
            <p:ph type="ftr" sz="quarter" idx="11"/>
          </p:nvPr>
        </p:nvSpPr>
        <p:spPr>
          <a:xfrm>
            <a:off x="457200" y="6480969"/>
            <a:ext cx="4260056" cy="301752"/>
          </a:xfrm>
        </p:spPr>
        <p:txBody>
          <a:bodyPr/>
          <a:lstStyle/>
          <a:p>
            <a:r>
              <a:rPr lang="tr-TR" smtClean="0"/>
              <a:t>T.C. Giresun Üniversitesi İdari ve Mali İşler Daire Başkanlığı 2024</a:t>
            </a:r>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DDCAB600-E5E7-403C-AD3C-980C74B0523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99061FC2-6A7D-42DD-BF7A-DB9051956ABA}" type="datetime1">
              <a:rPr lang="tr-TR" smtClean="0"/>
              <a:pPr/>
              <a:t>31.10.2024</a:t>
            </a:fld>
            <a:endParaRPr lang="tr-TR"/>
          </a:p>
        </p:txBody>
      </p:sp>
      <p:sp>
        <p:nvSpPr>
          <p:cNvPr id="8" name="7 Altbilgi Yer Tutucusu"/>
          <p:cNvSpPr>
            <a:spLocks noGrp="1"/>
          </p:cNvSpPr>
          <p:nvPr>
            <p:ph type="ftr" sz="quarter" idx="11"/>
          </p:nvPr>
        </p:nvSpPr>
        <p:spPr>
          <a:xfrm>
            <a:off x="457200" y="6480969"/>
            <a:ext cx="4261104" cy="301752"/>
          </a:xfrm>
        </p:spPr>
        <p:txBody>
          <a:bodyPr/>
          <a:lstStyle/>
          <a:p>
            <a:r>
              <a:rPr lang="tr-TR" smtClean="0"/>
              <a:t>T.C. Giresun Üniversitesi İdari ve Mali İşler Daire Başkanlığı 2024</a:t>
            </a:r>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DDCAB600-E5E7-403C-AD3C-980C74B05230}"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C28FC34-07E4-4A15-9C96-95660522F85F}" type="datetime1">
              <a:rPr lang="tr-TR" smtClean="0"/>
              <a:pPr/>
              <a:t>31.10.2024</a:t>
            </a:fld>
            <a:endParaRPr lang="tr-TR"/>
          </a:p>
        </p:txBody>
      </p:sp>
      <p:sp>
        <p:nvSpPr>
          <p:cNvPr id="4" name="3 Altbilgi Yer Tutucusu"/>
          <p:cNvSpPr>
            <a:spLocks noGrp="1"/>
          </p:cNvSpPr>
          <p:nvPr>
            <p:ph type="ftr" sz="quarter" idx="11"/>
          </p:nvPr>
        </p:nvSpPr>
        <p:spPr/>
        <p:txBody>
          <a:bodyPr/>
          <a:lstStyle/>
          <a:p>
            <a:r>
              <a:rPr lang="tr-TR" smtClean="0"/>
              <a:t>T.C. Giresun Üniversitesi İdari ve Mali İşler Daire Başkanlığı 2024</a:t>
            </a:r>
            <a:endParaRPr lang="tr-TR"/>
          </a:p>
        </p:txBody>
      </p:sp>
      <p:sp>
        <p:nvSpPr>
          <p:cNvPr id="5" name="4 Slayt Numarası Yer Tutucusu"/>
          <p:cNvSpPr>
            <a:spLocks noGrp="1"/>
          </p:cNvSpPr>
          <p:nvPr>
            <p:ph type="sldNum" sz="quarter" idx="12"/>
          </p:nvPr>
        </p:nvSpPr>
        <p:spPr/>
        <p:txBody>
          <a:bodyPr/>
          <a:lstStyle/>
          <a:p>
            <a:fld id="{DDCAB600-E5E7-403C-AD3C-980C74B0523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673CF658-F598-4238-9C72-411ACA92076D}" type="datetime1">
              <a:rPr lang="tr-TR" smtClean="0"/>
              <a:pPr/>
              <a:t>31.10.2024</a:t>
            </a:fld>
            <a:endParaRPr lang="tr-TR"/>
          </a:p>
        </p:txBody>
      </p:sp>
      <p:sp>
        <p:nvSpPr>
          <p:cNvPr id="3" name="2 Altbilgi Yer Tutucusu"/>
          <p:cNvSpPr>
            <a:spLocks noGrp="1"/>
          </p:cNvSpPr>
          <p:nvPr>
            <p:ph type="ftr" sz="quarter" idx="11"/>
          </p:nvPr>
        </p:nvSpPr>
        <p:spPr>
          <a:xfrm>
            <a:off x="457200" y="6481890"/>
            <a:ext cx="4260056" cy="300831"/>
          </a:xfrm>
        </p:spPr>
        <p:txBody>
          <a:bodyPr/>
          <a:lstStyle/>
          <a:p>
            <a:r>
              <a:rPr lang="tr-TR" smtClean="0"/>
              <a:t>T.C. Giresun Üniversitesi İdari ve Mali İşler Daire Başkanlığı 2024</a:t>
            </a:r>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DDCAB600-E5E7-403C-AD3C-980C74B0523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D4B7EFC9-A874-4D9A-B30F-4A170AEE1387}" type="datetime1">
              <a:rPr lang="tr-TR" smtClean="0"/>
              <a:pPr/>
              <a:t>31.10.2024</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r>
              <a:rPr lang="tr-TR" smtClean="0"/>
              <a:t>T.C. Giresun Üniversitesi İdari ve Mali İşler Daire Başkanlığı 2024</a:t>
            </a:r>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DDCAB600-E5E7-403C-AD3C-980C74B05230}"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C6860A85-6DC7-4D17-A55A-8F229CE920FA}" type="datetime1">
              <a:rPr lang="tr-TR" smtClean="0"/>
              <a:pPr/>
              <a:t>31.10.2024</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r>
              <a:rPr lang="tr-TR" smtClean="0"/>
              <a:t>T.C. Giresun Üniversitesi İdari ve Mali İşler Daire Başkanlığı 2024</a:t>
            </a:r>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DDCAB600-E5E7-403C-AD3C-980C74B05230}"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14ECE98-9D36-4676-913A-183ABA698432}" type="datetime1">
              <a:rPr lang="tr-TR" smtClean="0"/>
              <a:pPr/>
              <a:t>31.10.2024</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r>
              <a:rPr lang="tr-TR" smtClean="0"/>
              <a:t>T.C. Giresun Üniversitesi İdari ve Mali İşler Daire Başkanlığı 2024</a:t>
            </a:r>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DCAB600-E5E7-403C-AD3C-980C74B05230}"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714348" y="2060848"/>
            <a:ext cx="8001056" cy="1512168"/>
          </a:xfrm>
        </p:spPr>
        <p:txBody>
          <a:bodyPr>
            <a:normAutofit/>
          </a:bodyPr>
          <a:lstStyle/>
          <a:p>
            <a:pPr algn="ctr"/>
            <a:r>
              <a:rPr lang="tr-TR" sz="4000" dirty="0" smtClean="0">
                <a:latin typeface="+mj-lt"/>
              </a:rPr>
              <a:t>KAMU İÇ KONTROL STANDARTLARI EĞİTİMİNE HOŞ GELDİNİZ</a:t>
            </a:r>
            <a:endParaRPr lang="tr-TR" sz="4000" dirty="0">
              <a:latin typeface="+mj-lt"/>
            </a:endParaRPr>
          </a:p>
        </p:txBody>
      </p:sp>
      <p:sp>
        <p:nvSpPr>
          <p:cNvPr id="6" name="5 Altbilgi Yer Tutucusu"/>
          <p:cNvSpPr>
            <a:spLocks noGrp="1"/>
          </p:cNvSpPr>
          <p:nvPr>
            <p:ph type="ftr" sz="quarter" idx="11"/>
          </p:nvPr>
        </p:nvSpPr>
        <p:spPr>
          <a:xfrm>
            <a:off x="0" y="6381328"/>
            <a:ext cx="9144000" cy="288032"/>
          </a:xfrm>
        </p:spPr>
        <p:txBody>
          <a:bodyPr/>
          <a:lstStyle/>
          <a:p>
            <a:pPr algn="ctr"/>
            <a:r>
              <a:rPr lang="tr-TR" sz="1000" dirty="0" smtClean="0"/>
              <a:t>T.C. Giresun Üniversitesi İdari ve Mali İşler Daire Başkanlığı 2024</a:t>
            </a:r>
            <a:endParaRPr lang="tr-TR" sz="1000" dirty="0"/>
          </a:p>
        </p:txBody>
      </p:sp>
      <p:sp>
        <p:nvSpPr>
          <p:cNvPr id="4" name="2 Alt Başlık"/>
          <p:cNvSpPr txBox="1">
            <a:spLocks/>
          </p:cNvSpPr>
          <p:nvPr/>
        </p:nvSpPr>
        <p:spPr>
          <a:xfrm>
            <a:off x="2339752" y="3857628"/>
            <a:ext cx="4375388" cy="1857388"/>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tr-TR" sz="1600" dirty="0" smtClean="0">
                <a:latin typeface="+mj-lt"/>
              </a:rPr>
              <a:t>Hazırlayan: </a:t>
            </a:r>
          </a:p>
          <a:p>
            <a:pPr marR="45720" lvl="0" algn="ctr">
              <a:spcBef>
                <a:spcPct val="20000"/>
              </a:spcBef>
              <a:buClr>
                <a:schemeClr val="accent3"/>
              </a:buClr>
              <a:buSzPct val="95000"/>
            </a:pPr>
            <a:r>
              <a:rPr lang="tr-TR" sz="1600" dirty="0" smtClean="0">
                <a:latin typeface="+mj-lt"/>
              </a:rPr>
              <a:t>Metin ÖNER</a:t>
            </a:r>
          </a:p>
          <a:p>
            <a:pPr marR="45720" lvl="0" algn="ctr">
              <a:spcBef>
                <a:spcPct val="20000"/>
              </a:spcBef>
              <a:buClr>
                <a:schemeClr val="accent3"/>
              </a:buClr>
              <a:buSzPct val="95000"/>
            </a:pPr>
            <a:r>
              <a:rPr lang="tr-TR" sz="1600" dirty="0" smtClean="0">
                <a:latin typeface="+mj-lt"/>
              </a:rPr>
              <a:t>Şef</a:t>
            </a:r>
          </a:p>
          <a:p>
            <a:pPr marR="45720" lvl="0" algn="ctr">
              <a:spcBef>
                <a:spcPct val="20000"/>
              </a:spcBef>
              <a:buClr>
                <a:schemeClr val="accent3"/>
              </a:buClr>
              <a:buSzPct val="95000"/>
            </a:pPr>
            <a:r>
              <a:rPr kumimoji="0" lang="tr-TR" sz="1600" b="0" i="0" u="none" strike="noStrike" kern="1200" cap="none" spc="0" normalizeH="0" baseline="0" noProof="0" dirty="0" smtClean="0">
                <a:ln>
                  <a:noFill/>
                </a:ln>
                <a:solidFill>
                  <a:schemeClr val="tx1"/>
                </a:solidFill>
                <a:effectLst/>
                <a:uLnTx/>
                <a:uFillTx/>
                <a:latin typeface="+mj-lt"/>
                <a:ea typeface="+mn-ea"/>
                <a:cs typeface="+mn-cs"/>
              </a:rPr>
              <a:t>İdari  ve Mali İşler Daire Başkanlığı</a:t>
            </a:r>
            <a:endParaRPr kumimoji="0" lang="tr-TR" sz="16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2 Alt Başlık"/>
          <p:cNvSpPr txBox="1">
            <a:spLocks/>
          </p:cNvSpPr>
          <p:nvPr/>
        </p:nvSpPr>
        <p:spPr>
          <a:xfrm>
            <a:off x="2771800" y="5373216"/>
            <a:ext cx="4014778" cy="36004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tr-TR" dirty="0" smtClean="0">
                <a:latin typeface="+mj-lt"/>
              </a:rPr>
              <a:t>24.10.2024 / Perşembe</a:t>
            </a:r>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836712"/>
            <a:ext cx="7272808" cy="79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fontScale="90000"/>
          </a:bodyPr>
          <a:lstStyle/>
          <a:p>
            <a:pPr algn="ctr"/>
            <a:r>
              <a:rPr lang="tr-TR" altLang="tr-TR" sz="5400" dirty="0" smtClean="0"/>
              <a:t>Misyon Oluşturulurken Dikkat Edilecek Hususlar</a:t>
            </a:r>
            <a:endParaRPr lang="tr-TR" dirty="0"/>
          </a:p>
        </p:txBody>
      </p:sp>
      <p:sp>
        <p:nvSpPr>
          <p:cNvPr id="3" name="2 İçerik Yer Tutucusu"/>
          <p:cNvSpPr>
            <a:spLocks noGrp="1"/>
          </p:cNvSpPr>
          <p:nvPr>
            <p:ph idx="1"/>
          </p:nvPr>
        </p:nvSpPr>
        <p:spPr/>
        <p:txBody>
          <a:bodyPr>
            <a:normAutofit/>
          </a:bodyPr>
          <a:lstStyle/>
          <a:p>
            <a:pPr lvl="0"/>
            <a:r>
              <a:rPr lang="tr-TR" dirty="0" smtClean="0"/>
              <a:t>Misyon, güncel, kesin ve açık ifadelerle ortaya konulmalıdır.</a:t>
            </a:r>
          </a:p>
          <a:p>
            <a:pPr lvl="0"/>
            <a:r>
              <a:rPr lang="tr-TR" dirty="0" smtClean="0"/>
              <a:t>Misyon </a:t>
            </a:r>
            <a:r>
              <a:rPr lang="tr-TR" dirty="0" smtClean="0"/>
              <a:t>belirlenirken yasal düzenlemelerle idareye verilmiş olan görev ve yetkiler dikkate alınmalıdır.</a:t>
            </a:r>
          </a:p>
          <a:p>
            <a:pPr lvl="0"/>
            <a:r>
              <a:rPr lang="tr-TR" dirty="0" smtClean="0"/>
              <a:t>Misyon tanımında kamu idaresinin hizmet sunduğu kişi ve kuruluşlar ile kuruluşun sunduğu hizmet ve/veya ürünler belirtilmelidir.</a:t>
            </a:r>
          </a:p>
          <a:p>
            <a:endParaRPr lang="tr-TR" dirty="0"/>
          </a:p>
        </p:txBody>
      </p:sp>
      <p:sp>
        <p:nvSpPr>
          <p:cNvPr id="5" name="4 Altbilgi Yer Tutucusu"/>
          <p:cNvSpPr>
            <a:spLocks noGrp="1"/>
          </p:cNvSpPr>
          <p:nvPr>
            <p:ph type="ftr" sz="quarter" idx="11"/>
          </p:nvPr>
        </p:nvSpPr>
        <p:spPr>
          <a:xfrm>
            <a:off x="0" y="6356350"/>
            <a:ext cx="9144000" cy="365125"/>
          </a:xfrm>
        </p:spPr>
        <p:txBody>
          <a:bodyPr/>
          <a:lstStyle/>
          <a:p>
            <a:pPr algn="ctr"/>
            <a:r>
              <a:rPr lang="tr-TR" dirty="0" smtClean="0"/>
              <a:t>T.C. Giresun Üniversitesi İdari ve Mali İşler Daire Başkanlığı 2024</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267494"/>
            <a:ext cx="8229600" cy="1361306"/>
          </a:xfrm>
        </p:spPr>
        <p:txBody>
          <a:bodyPr>
            <a:normAutofit fontScale="90000"/>
          </a:bodyPr>
          <a:lstStyle/>
          <a:p>
            <a:pPr algn="ctr"/>
            <a:r>
              <a:rPr lang="tr-TR" altLang="tr-TR" sz="5400" dirty="0" smtClean="0">
                <a:solidFill>
                  <a:srgbClr val="FFFF00"/>
                </a:solidFill>
              </a:rPr>
              <a:t>Giresun Üniversitesi’nin</a:t>
            </a:r>
            <a:br>
              <a:rPr lang="tr-TR" altLang="tr-TR" sz="5400" dirty="0" smtClean="0">
                <a:solidFill>
                  <a:srgbClr val="FFFF00"/>
                </a:solidFill>
              </a:rPr>
            </a:br>
            <a:r>
              <a:rPr lang="tr-TR" altLang="tr-TR" sz="5400" dirty="0" smtClean="0">
                <a:solidFill>
                  <a:srgbClr val="FFFF00"/>
                </a:solidFill>
              </a:rPr>
              <a:t> Misyonu</a:t>
            </a:r>
            <a:endParaRPr lang="tr-TR" dirty="0">
              <a:solidFill>
                <a:srgbClr val="FFFF00"/>
              </a:solidFill>
            </a:endParaRPr>
          </a:p>
        </p:txBody>
      </p:sp>
      <p:sp>
        <p:nvSpPr>
          <p:cNvPr id="3" name="2 İçerik Yer Tutucusu"/>
          <p:cNvSpPr>
            <a:spLocks noGrp="1"/>
          </p:cNvSpPr>
          <p:nvPr>
            <p:ph idx="1"/>
          </p:nvPr>
        </p:nvSpPr>
        <p:spPr/>
        <p:txBody>
          <a:bodyPr>
            <a:normAutofit lnSpcReduction="10000"/>
          </a:bodyPr>
          <a:lstStyle/>
          <a:p>
            <a:r>
              <a:rPr lang="tr-TR" dirty="0" smtClean="0">
                <a:solidFill>
                  <a:schemeClr val="accent5">
                    <a:lumMod val="40000"/>
                    <a:lumOff val="60000"/>
                  </a:schemeClr>
                </a:solidFill>
              </a:rPr>
              <a:t>Milli ve evrensel değerler ışığında, ülkemizin stratejik hedefleri doğrultusunda eğitim, bilim, sanat ve kültür alanlarında tüm çalışanlarının katılım ve destekleriyle çağdaş bilgi teknolojileri ve altyapı donanımlarını kullanarak; öz güveni yüksek, araştırmacı, girişimci ve çözüm üreten bireyler yetiştirmek; sosyal, kültürel ve ekonomik değerleri öne çıkararak yerel, bölgesel ve ulusal kalkınmaya, insan yaşamına, çevreye ve doğaya sürdürülebilir katkılar sunmaktır.</a:t>
            </a:r>
          </a:p>
          <a:p>
            <a:endParaRPr lang="tr-TR" dirty="0"/>
          </a:p>
        </p:txBody>
      </p:sp>
      <p:sp>
        <p:nvSpPr>
          <p:cNvPr id="5" name="4 Altbilgi Yer Tutucusu"/>
          <p:cNvSpPr>
            <a:spLocks noGrp="1"/>
          </p:cNvSpPr>
          <p:nvPr>
            <p:ph type="ftr" sz="quarter" idx="11"/>
          </p:nvPr>
        </p:nvSpPr>
        <p:spPr>
          <a:xfrm>
            <a:off x="0" y="6356350"/>
            <a:ext cx="9144000" cy="365125"/>
          </a:xfrm>
        </p:spPr>
        <p:txBody>
          <a:bodyPr/>
          <a:lstStyle/>
          <a:p>
            <a:pPr algn="ctr"/>
            <a:r>
              <a:rPr lang="tr-TR" dirty="0" smtClean="0"/>
              <a:t>T.C. Giresun Üniversitesi İdari ve Mali İşler Daire Başkanlığı 2024</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0" y="6381329"/>
            <a:ext cx="9144000" cy="288031"/>
          </a:xfrm>
        </p:spPr>
        <p:txBody>
          <a:bodyPr/>
          <a:lstStyle/>
          <a:p>
            <a:pPr algn="ctr"/>
            <a:r>
              <a:rPr lang="tr-TR" dirty="0" smtClean="0"/>
              <a:t>T.C. Giresun Üniversitesi İdari ve Mali İşler Daire Başkanlığı 2024</a:t>
            </a:r>
            <a:endParaRPr lang="tr-TR" dirty="0"/>
          </a:p>
        </p:txBody>
      </p:sp>
      <p:pic>
        <p:nvPicPr>
          <p:cNvPr id="5" name="4 Resim"/>
          <p:cNvPicPr/>
          <p:nvPr/>
        </p:nvPicPr>
        <p:blipFill>
          <a:blip r:embed="rId2" cstate="print"/>
          <a:srcRect/>
          <a:stretch>
            <a:fillRect/>
          </a:stretch>
        </p:blipFill>
        <p:spPr bwMode="auto">
          <a:xfrm>
            <a:off x="395536" y="476672"/>
            <a:ext cx="8424936" cy="56166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altLang="tr-TR" sz="4000" dirty="0" smtClean="0">
                <a:solidFill>
                  <a:srgbClr val="FFFF00"/>
                </a:solidFill>
              </a:rPr>
              <a:t>İdari ve Mali İşler Daire Başkanlığı’nın</a:t>
            </a:r>
            <a:r>
              <a:rPr lang="tr-TR" altLang="tr-TR" sz="5400" dirty="0" smtClean="0">
                <a:solidFill>
                  <a:srgbClr val="FFFF00"/>
                </a:solidFill>
              </a:rPr>
              <a:t/>
            </a:r>
            <a:br>
              <a:rPr lang="tr-TR" altLang="tr-TR" sz="5400" dirty="0" smtClean="0">
                <a:solidFill>
                  <a:srgbClr val="FFFF00"/>
                </a:solidFill>
              </a:rPr>
            </a:br>
            <a:r>
              <a:rPr lang="tr-TR" altLang="tr-TR" sz="5400" dirty="0" smtClean="0">
                <a:solidFill>
                  <a:srgbClr val="FFFF00"/>
                </a:solidFill>
              </a:rPr>
              <a:t> Misyonu</a:t>
            </a:r>
            <a:endParaRPr lang="tr-TR" dirty="0">
              <a:solidFill>
                <a:srgbClr val="FFFF00"/>
              </a:solidFill>
            </a:endParaRPr>
          </a:p>
        </p:txBody>
      </p:sp>
      <p:sp>
        <p:nvSpPr>
          <p:cNvPr id="3" name="2 İçerik Yer Tutucusu"/>
          <p:cNvSpPr>
            <a:spLocks noGrp="1"/>
          </p:cNvSpPr>
          <p:nvPr>
            <p:ph idx="1"/>
          </p:nvPr>
        </p:nvSpPr>
        <p:spPr>
          <a:xfrm>
            <a:off x="457200" y="1935480"/>
            <a:ext cx="8147248" cy="4389120"/>
          </a:xfrm>
        </p:spPr>
        <p:txBody>
          <a:bodyPr>
            <a:normAutofit fontScale="70000" lnSpcReduction="20000"/>
          </a:bodyPr>
          <a:lstStyle/>
          <a:p>
            <a:r>
              <a:rPr lang="tr-TR" dirty="0" smtClean="0">
                <a:solidFill>
                  <a:schemeClr val="accent5">
                    <a:lumMod val="40000"/>
                    <a:lumOff val="60000"/>
                  </a:schemeClr>
                </a:solidFill>
              </a:rPr>
              <a:t>Üniversitemiz tüm birimlerinin, (fakülte, yüksekokul, meslek yüksekokulları, enstitüler, uygulama - araştırma merkezleri v.b.) hizmetlerini en iyi şekilde yürütebilmeleri, akademisyen ve öğrencilerimizin araştırma, geliştirme ve diğer bilimsel çalışmalarında akademik ortamın sağlanması ve idari altyapının güçlendirilmesi amacı ile gerekli olan makine, teçhizat ile laboratuar cihazları, tıbbi cihazlar, tıbbi demirbaşlar ve ihtiyaç duyulan diğer mal/malzeme ve hizmetlerin yasalara uygun ve ödeneklerimiz dâhilinde, hızlı, kaliteli ve ekonomik olarak temin edilmesi, depolanması ve dağıtılmasını sağlamak ve tüm alanlarda hizmet kalitesini artırarak Üniversitemizi; milli, evrensel değerler ışığında ve stratejik hedefler doğrultusunda zamanın ve çevrenin değişen şartlarını yakalayarak bilimsel ve düşünsel perspektifte sunduğu eğitim ve öğretim olanaklarıyla bölgemizde, ülkemizde ve uluslararası arenada diğer üniversiteler ile yarışır hale getirmektir.</a:t>
            </a:r>
            <a:endParaRPr lang="tr-TR" dirty="0">
              <a:solidFill>
                <a:schemeClr val="accent5">
                  <a:lumMod val="40000"/>
                  <a:lumOff val="60000"/>
                </a:schemeClr>
              </a:solidFill>
            </a:endParaRPr>
          </a:p>
        </p:txBody>
      </p:sp>
      <p:sp>
        <p:nvSpPr>
          <p:cNvPr id="5" name="4 Altbilgi Yer Tutucusu"/>
          <p:cNvSpPr>
            <a:spLocks noGrp="1"/>
          </p:cNvSpPr>
          <p:nvPr>
            <p:ph type="ftr" sz="quarter" idx="11"/>
          </p:nvPr>
        </p:nvSpPr>
        <p:spPr>
          <a:xfrm>
            <a:off x="0" y="6237312"/>
            <a:ext cx="9144000" cy="432048"/>
          </a:xfrm>
        </p:spPr>
        <p:txBody>
          <a:bodyPr/>
          <a:lstStyle/>
          <a:p>
            <a:pPr algn="ctr"/>
            <a:r>
              <a:rPr lang="tr-TR" dirty="0" smtClean="0"/>
              <a:t>T.C. Giresun Üniversitesi İdari ve Mali İşler Daire Başkanlığı 2024</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0" y="6381329"/>
            <a:ext cx="9144000" cy="360040"/>
          </a:xfrm>
        </p:spPr>
        <p:txBody>
          <a:bodyPr/>
          <a:lstStyle/>
          <a:p>
            <a:pPr algn="ctr"/>
            <a:r>
              <a:rPr lang="tr-TR" dirty="0" smtClean="0"/>
              <a:t>T.C. Giresun Üniversitesi İdari ve Mali İşler Daire Başkanlığı 2024</a:t>
            </a:r>
            <a:endParaRPr lang="tr-TR" dirty="0"/>
          </a:p>
        </p:txBody>
      </p:sp>
      <p:pic>
        <p:nvPicPr>
          <p:cNvPr id="5" name="4 Resim"/>
          <p:cNvPicPr/>
          <p:nvPr/>
        </p:nvPicPr>
        <p:blipFill>
          <a:blip r:embed="rId2" cstate="print"/>
          <a:srcRect/>
          <a:stretch>
            <a:fillRect/>
          </a:stretch>
        </p:blipFill>
        <p:spPr bwMode="auto">
          <a:xfrm>
            <a:off x="539552" y="548681"/>
            <a:ext cx="8208912"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altLang="tr-TR" sz="5400" dirty="0" smtClean="0"/>
              <a:t>Misyonun Önemi</a:t>
            </a:r>
            <a:endParaRPr lang="tr-TR" dirty="0"/>
          </a:p>
        </p:txBody>
      </p:sp>
      <p:sp>
        <p:nvSpPr>
          <p:cNvPr id="3" name="2 İçerik Yer Tutucusu"/>
          <p:cNvSpPr>
            <a:spLocks noGrp="1"/>
          </p:cNvSpPr>
          <p:nvPr>
            <p:ph idx="1"/>
          </p:nvPr>
        </p:nvSpPr>
        <p:spPr>
          <a:xfrm>
            <a:off x="457200" y="1916832"/>
            <a:ext cx="8147248" cy="3744416"/>
          </a:xfrm>
        </p:spPr>
        <p:txBody>
          <a:bodyPr>
            <a:normAutofit/>
          </a:bodyPr>
          <a:lstStyle/>
          <a:p>
            <a:r>
              <a:rPr lang="tr-TR" dirty="0" smtClean="0"/>
              <a:t>Misyonun hayata geçirilebilmesi için personelin bağlı olduğu idarenin misyonu hakkında yeterince bilgi sahibi olması gerekmektedir.</a:t>
            </a:r>
          </a:p>
          <a:p>
            <a:r>
              <a:rPr lang="tr-TR" dirty="0" smtClean="0"/>
              <a:t>Misyonun bilinmesi ve benimsenmesi, yönetimin kararlarına ve idarenin faaliyetlerine rehberlik edecek, personelin idare içindeki görevini anlamasına yardımcı olacaktır.</a:t>
            </a:r>
            <a:endParaRPr lang="tr-TR" dirty="0"/>
          </a:p>
        </p:txBody>
      </p:sp>
      <p:sp>
        <p:nvSpPr>
          <p:cNvPr id="5" name="4 Altbilgi Yer Tutucusu"/>
          <p:cNvSpPr>
            <a:spLocks noGrp="1"/>
          </p:cNvSpPr>
          <p:nvPr>
            <p:ph type="ftr" sz="quarter" idx="11"/>
          </p:nvPr>
        </p:nvSpPr>
        <p:spPr>
          <a:xfrm>
            <a:off x="0" y="6309320"/>
            <a:ext cx="9144000" cy="432048"/>
          </a:xfrm>
        </p:spPr>
        <p:txBody>
          <a:bodyPr/>
          <a:lstStyle/>
          <a:p>
            <a:pPr algn="ctr"/>
            <a:r>
              <a:rPr lang="tr-TR" dirty="0" smtClean="0"/>
              <a:t>T.C. Giresun Üniversitesi İdari ve Mali İşler Daire Başkanlığı 2024</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altLang="tr-TR" sz="4800" dirty="0" smtClean="0"/>
              <a:t>Misyonun Personele Benimsetilmesi</a:t>
            </a:r>
            <a:endParaRPr lang="tr-TR" dirty="0"/>
          </a:p>
        </p:txBody>
      </p:sp>
      <p:sp>
        <p:nvSpPr>
          <p:cNvPr id="3" name="2 İçerik Yer Tutucusu"/>
          <p:cNvSpPr>
            <a:spLocks noGrp="1"/>
          </p:cNvSpPr>
          <p:nvPr>
            <p:ph idx="1"/>
          </p:nvPr>
        </p:nvSpPr>
        <p:spPr/>
        <p:txBody>
          <a:bodyPr>
            <a:normAutofit/>
          </a:bodyPr>
          <a:lstStyle/>
          <a:p>
            <a:pPr marL="1051560" lvl="1" indent="-514350"/>
            <a:endParaRPr lang="tr-TR" altLang="tr-TR" dirty="0" smtClean="0"/>
          </a:p>
          <a:p>
            <a:pPr lvl="1">
              <a:buNone/>
            </a:pPr>
            <a:endParaRPr lang="tr-TR" altLang="tr-TR" dirty="0" smtClean="0"/>
          </a:p>
          <a:p>
            <a:endParaRPr lang="tr-TR" dirty="0"/>
          </a:p>
        </p:txBody>
      </p:sp>
      <p:sp>
        <p:nvSpPr>
          <p:cNvPr id="4" name="3 Altbilgi Yer Tutucusu"/>
          <p:cNvSpPr>
            <a:spLocks noGrp="1"/>
          </p:cNvSpPr>
          <p:nvPr>
            <p:ph type="ftr" sz="quarter" idx="11"/>
          </p:nvPr>
        </p:nvSpPr>
        <p:spPr>
          <a:xfrm>
            <a:off x="0" y="6309320"/>
            <a:ext cx="9144000" cy="360040"/>
          </a:xfrm>
        </p:spPr>
        <p:txBody>
          <a:bodyPr/>
          <a:lstStyle/>
          <a:p>
            <a:pPr algn="ctr"/>
            <a:r>
              <a:rPr lang="tr-TR" dirty="0" smtClean="0"/>
              <a:t>T.C. Giresun Üniversitesi İdari ve Mali İşler Daire Başkanlığı 2024</a:t>
            </a:r>
            <a:endParaRPr lang="tr-TR" dirty="0"/>
          </a:p>
        </p:txBody>
      </p:sp>
      <p:sp>
        <p:nvSpPr>
          <p:cNvPr id="5" name="2 İçerik Yer Tutucusu"/>
          <p:cNvSpPr txBox="1">
            <a:spLocks/>
          </p:cNvSpPr>
          <p:nvPr/>
        </p:nvSpPr>
        <p:spPr>
          <a:xfrm>
            <a:off x="457200" y="1916832"/>
            <a:ext cx="8147248" cy="3744416"/>
          </a:xfrm>
          <a:prstGeom prst="rect">
            <a:avLst/>
          </a:prstGeom>
        </p:spPr>
        <p:txBody>
          <a:bodyPr vert="horz" anchor="t">
            <a:normAutofit lnSpcReduction="10000"/>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tr-TR" sz="3000" b="0" i="0" u="none" strike="noStrike" kern="1200" cap="none" spc="0" normalizeH="0" baseline="0" noProof="0" dirty="0" smtClean="0">
                <a:ln>
                  <a:noFill/>
                </a:ln>
                <a:solidFill>
                  <a:schemeClr val="tx1"/>
                </a:solidFill>
                <a:effectLst/>
                <a:uLnTx/>
                <a:uFillTx/>
                <a:latin typeface="+mn-lt"/>
                <a:ea typeface="+mn-ea"/>
                <a:cs typeface="+mn-cs"/>
              </a:rPr>
              <a:t>Misyonun öncelikle yazılı olarak belirlenmesi, tüm personele duyurulması ve ilgili personel tarafından benimsenmesine yönelik bir sistem geliştirilmesi gerekmektedir.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tr-TR" sz="3000" b="0" i="0" u="none" strike="noStrike" kern="1200" cap="none" spc="0" normalizeH="0" baseline="0" noProof="0" dirty="0" smtClean="0">
                <a:ln>
                  <a:noFill/>
                </a:ln>
                <a:solidFill>
                  <a:schemeClr val="tx1"/>
                </a:solidFill>
                <a:effectLst/>
                <a:uLnTx/>
                <a:uFillTx/>
                <a:latin typeface="+mn-lt"/>
                <a:ea typeface="+mn-ea"/>
                <a:cs typeface="+mn-cs"/>
              </a:rPr>
              <a:t>Alt birimlerinin görev tanımlarının misyona uygun bir şekilde yazılı olarak tespit edilmesi ve bu misyonla uyumun düzenli olarak gözden geçirilmesi gereği bulunmaktadır.</a:t>
            </a:r>
            <a:endParaRPr kumimoji="0" lang="tr-T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altLang="tr-TR" sz="4400" dirty="0" smtClean="0">
                <a:effectLst>
                  <a:outerShdw blurRad="38100" dist="38100" dir="2700000" algn="tl">
                    <a:srgbClr val="000000">
                      <a:alpha val="43137"/>
                    </a:srgbClr>
                  </a:outerShdw>
                </a:effectLst>
                <a:latin typeface="Arial" pitchFamily="34" charset="0"/>
                <a:cs typeface="Arial" pitchFamily="34" charset="0"/>
              </a:rPr>
              <a:t>Organizasyon Yapısı</a:t>
            </a:r>
            <a:endParaRPr lang="tr-TR" dirty="0"/>
          </a:p>
        </p:txBody>
      </p:sp>
      <p:sp>
        <p:nvSpPr>
          <p:cNvPr id="3" name="2 İçerik Yer Tutucusu"/>
          <p:cNvSpPr>
            <a:spLocks noGrp="1"/>
          </p:cNvSpPr>
          <p:nvPr>
            <p:ph idx="1"/>
          </p:nvPr>
        </p:nvSpPr>
        <p:spPr>
          <a:xfrm>
            <a:off x="457200" y="1882808"/>
            <a:ext cx="8229600" cy="3850448"/>
          </a:xfrm>
        </p:spPr>
        <p:txBody>
          <a:bodyPr>
            <a:normAutofit fontScale="92500" lnSpcReduction="10000"/>
          </a:bodyPr>
          <a:lstStyle/>
          <a:p>
            <a:r>
              <a:rPr lang="tr-TR" dirty="0" smtClean="0"/>
              <a:t>İdarede uygun bir organizasyon yapısının oluşturulması birim ve personelin görev, yetki ve sorumluluklarını belirlenmesi gerekmektedir. </a:t>
            </a:r>
          </a:p>
          <a:p>
            <a:r>
              <a:rPr lang="tr-TR" dirty="0" err="1" smtClean="0"/>
              <a:t>Organizasyonel</a:t>
            </a:r>
            <a:r>
              <a:rPr lang="tr-TR" dirty="0" smtClean="0"/>
              <a:t> yapı, idarenin amaç ve hedeflerine ulaşılabilmesi için yürütülen görevleri yerine getirilmesini, kontrol edilmesini ve gözetiminin yapılmasını sağlamaktadır.</a:t>
            </a:r>
          </a:p>
          <a:p>
            <a:r>
              <a:rPr lang="tr-TR" dirty="0" smtClean="0"/>
              <a:t>İdarenin yürüttüğü görevlere, İdarenin misyonu ve organizasyonu yön vermektedir</a:t>
            </a:r>
          </a:p>
        </p:txBody>
      </p:sp>
      <p:sp>
        <p:nvSpPr>
          <p:cNvPr id="4" name="3 Altbilgi Yer Tutucusu"/>
          <p:cNvSpPr>
            <a:spLocks noGrp="1"/>
          </p:cNvSpPr>
          <p:nvPr>
            <p:ph type="ftr" sz="quarter" idx="11"/>
          </p:nvPr>
        </p:nvSpPr>
        <p:spPr>
          <a:xfrm>
            <a:off x="0" y="6309319"/>
            <a:ext cx="9144000" cy="432049"/>
          </a:xfrm>
        </p:spPr>
        <p:txBody>
          <a:bodyPr/>
          <a:lstStyle/>
          <a:p>
            <a:pPr algn="ctr"/>
            <a:r>
              <a:rPr lang="tr-TR" dirty="0" smtClean="0"/>
              <a:t>T.C. Giresun Üniversitesi İdari ve Mali İşler Daire Başkanlığı 2024</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Üniversitelerin Organizasyon Yapısı</a:t>
            </a:r>
            <a:endParaRPr lang="tr-TR" dirty="0"/>
          </a:p>
        </p:txBody>
      </p:sp>
      <p:sp>
        <p:nvSpPr>
          <p:cNvPr id="3" name="2 İçerik Yer Tutucusu"/>
          <p:cNvSpPr>
            <a:spLocks noGrp="1"/>
          </p:cNvSpPr>
          <p:nvPr>
            <p:ph idx="1"/>
          </p:nvPr>
        </p:nvSpPr>
        <p:spPr/>
        <p:txBody>
          <a:bodyPr>
            <a:normAutofit/>
          </a:bodyPr>
          <a:lstStyle/>
          <a:p>
            <a:r>
              <a:rPr lang="tr-TR" dirty="0" smtClean="0"/>
              <a:t>Üniversitelerin organizasyon yapıları genel olarak;</a:t>
            </a:r>
          </a:p>
          <a:p>
            <a:pPr lvl="1"/>
            <a:r>
              <a:rPr lang="tr-TR" dirty="0" smtClean="0"/>
              <a:t>2809 Sayılı Yükseköğretim Kurumları Teşkilatı Kanunu</a:t>
            </a:r>
          </a:p>
          <a:p>
            <a:pPr lvl="1"/>
            <a:r>
              <a:rPr lang="tr-TR" dirty="0" smtClean="0"/>
              <a:t>124 Sayılı Yükseköğretim Üst Kuruluşları İle Yükseköğretim Kurumlarının İdari Teşkilatı Hakkında Kanun Hükmünde Kararname’deki </a:t>
            </a:r>
            <a:r>
              <a:rPr lang="tr-TR" dirty="0" smtClean="0"/>
              <a:t>düzenlemeler ile </a:t>
            </a:r>
            <a:r>
              <a:rPr lang="tr-TR" dirty="0" smtClean="0"/>
              <a:t>şekillenmektedir.</a:t>
            </a:r>
          </a:p>
          <a:p>
            <a:pPr marL="448056" lvl="1" indent="-384048">
              <a:buSzPct val="80000"/>
              <a:buFont typeface="Wingdings 2"/>
              <a:buChar char=""/>
            </a:pPr>
            <a:r>
              <a:rPr lang="tr-TR" dirty="0" smtClean="0"/>
              <a:t>İdarenin alt birimlerinin görevleri ise söz konusu düzenlemelerde yer almayıp yönetmelik, yönerge gibi idari düzenlemelerle tespit edilmektedir.</a:t>
            </a:r>
          </a:p>
          <a:p>
            <a:pPr lvl="1">
              <a:buNone/>
            </a:pPr>
            <a:endParaRPr lang="tr-TR" dirty="0" smtClean="0"/>
          </a:p>
          <a:p>
            <a:pPr lvl="1">
              <a:buFont typeface="Courier New" pitchFamily="49" charset="0"/>
              <a:buChar char="o"/>
            </a:pPr>
            <a:endParaRPr lang="tr-TR" dirty="0" smtClean="0"/>
          </a:p>
        </p:txBody>
      </p:sp>
      <p:sp>
        <p:nvSpPr>
          <p:cNvPr id="4" name="3 Altbilgi Yer Tutucusu"/>
          <p:cNvSpPr>
            <a:spLocks noGrp="1"/>
          </p:cNvSpPr>
          <p:nvPr>
            <p:ph type="ftr" sz="quarter" idx="11"/>
          </p:nvPr>
        </p:nvSpPr>
        <p:spPr>
          <a:xfrm>
            <a:off x="0" y="6453336"/>
            <a:ext cx="9144000" cy="288032"/>
          </a:xfrm>
        </p:spPr>
        <p:txBody>
          <a:bodyPr/>
          <a:lstStyle/>
          <a:p>
            <a:pPr algn="ctr"/>
            <a:r>
              <a:rPr lang="tr-TR" dirty="0" smtClean="0"/>
              <a:t>T.C. Giresun Üniversitesi İdari ve Mali İşler Daire Başkanlığı 2024</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0" y="6453337"/>
            <a:ext cx="9144000" cy="288032"/>
          </a:xfrm>
        </p:spPr>
        <p:txBody>
          <a:bodyPr/>
          <a:lstStyle/>
          <a:p>
            <a:pPr algn="ctr"/>
            <a:r>
              <a:rPr lang="tr-TR" dirty="0" smtClean="0"/>
              <a:t>T.C. Giresun Üniversitesi İdari ve Mali İşler Daire Başkanlığı 2024</a:t>
            </a:r>
            <a:endParaRPr lang="tr-TR" dirty="0"/>
          </a:p>
        </p:txBody>
      </p:sp>
      <p:pic>
        <p:nvPicPr>
          <p:cNvPr id="6" name="5 Resim"/>
          <p:cNvPicPr/>
          <p:nvPr/>
        </p:nvPicPr>
        <p:blipFill>
          <a:blip r:embed="rId2" cstate="print"/>
          <a:srcRect/>
          <a:stretch>
            <a:fillRect/>
          </a:stretch>
        </p:blipFill>
        <p:spPr bwMode="auto">
          <a:xfrm>
            <a:off x="539552" y="476672"/>
            <a:ext cx="8208912" cy="583264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196752"/>
            <a:ext cx="8229600" cy="1008112"/>
          </a:xfrm>
        </p:spPr>
        <p:txBody>
          <a:bodyPr>
            <a:normAutofit fontScale="90000"/>
          </a:bodyPr>
          <a:lstStyle/>
          <a:p>
            <a:pPr algn="ctr"/>
            <a:r>
              <a:rPr lang="tr-TR" dirty="0" smtClean="0"/>
              <a:t>Kamu İç Kontrol Standartları</a:t>
            </a:r>
            <a:br>
              <a:rPr lang="tr-TR" dirty="0" smtClean="0"/>
            </a:br>
            <a:r>
              <a:rPr lang="tr-TR" dirty="0" smtClean="0"/>
              <a:t>Nedir?</a:t>
            </a:r>
            <a:endParaRPr lang="tr-TR" dirty="0"/>
          </a:p>
        </p:txBody>
      </p:sp>
      <p:sp>
        <p:nvSpPr>
          <p:cNvPr id="3" name="2 İçerik Yer Tutucusu"/>
          <p:cNvSpPr>
            <a:spLocks noGrp="1"/>
          </p:cNvSpPr>
          <p:nvPr>
            <p:ph idx="1"/>
          </p:nvPr>
        </p:nvSpPr>
        <p:spPr>
          <a:xfrm>
            <a:off x="500034" y="2420888"/>
            <a:ext cx="8229600" cy="3672408"/>
          </a:xfrm>
        </p:spPr>
        <p:txBody>
          <a:bodyPr>
            <a:normAutofit/>
          </a:bodyPr>
          <a:lstStyle/>
          <a:p>
            <a:r>
              <a:rPr lang="tr-TR" dirty="0" smtClean="0"/>
              <a:t>Kamu İç Kontrol Standartları, idarelerin, iç kontrol sistemlerinin oluşturulmasında, izlenmesinde ve değerlendirilmesinde dikkate almaları gereken temel yönetim kurallarını göstermekte ve tüm kamu idarelerinde tutarlı, kapsamlı ve standart bir kontrol sisteminin kurulmasını ve uygulanmasını amaçlamaktadır.</a:t>
            </a:r>
            <a:endParaRPr lang="tr-TR" dirty="0"/>
          </a:p>
        </p:txBody>
      </p:sp>
      <p:sp>
        <p:nvSpPr>
          <p:cNvPr id="4" name="3 Altbilgi Yer Tutucusu"/>
          <p:cNvSpPr>
            <a:spLocks noGrp="1"/>
          </p:cNvSpPr>
          <p:nvPr>
            <p:ph type="ftr" sz="quarter" idx="11"/>
          </p:nvPr>
        </p:nvSpPr>
        <p:spPr>
          <a:xfrm>
            <a:off x="0" y="6356350"/>
            <a:ext cx="9144000" cy="365125"/>
          </a:xfrm>
        </p:spPr>
        <p:txBody>
          <a:bodyPr/>
          <a:lstStyle/>
          <a:p>
            <a:pPr algn="ctr"/>
            <a:r>
              <a:rPr lang="tr-TR" dirty="0" smtClean="0"/>
              <a:t>T.C. Giresun Üniversitesi İdari ve Mali İşler Daire Başkanlığı 2024</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67494"/>
            <a:ext cx="9144000" cy="2009378"/>
          </a:xfrm>
        </p:spPr>
        <p:txBody>
          <a:bodyPr>
            <a:normAutofit fontScale="90000"/>
          </a:bodyPr>
          <a:lstStyle/>
          <a:p>
            <a:r>
              <a:rPr lang="tr-TR" dirty="0" smtClean="0"/>
              <a:t>Uygun bir kontrol ortamının oluşturulması için idarenin organizasyon yapısı nasıl olmalıdır?</a:t>
            </a:r>
            <a:endParaRPr lang="tr-TR" dirty="0"/>
          </a:p>
        </p:txBody>
      </p:sp>
      <p:sp>
        <p:nvSpPr>
          <p:cNvPr id="3" name="2 İçerik Yer Tutucusu"/>
          <p:cNvSpPr>
            <a:spLocks noGrp="1"/>
          </p:cNvSpPr>
          <p:nvPr>
            <p:ph idx="1"/>
          </p:nvPr>
        </p:nvSpPr>
        <p:spPr>
          <a:xfrm>
            <a:off x="457200" y="2276872"/>
            <a:ext cx="8229600" cy="4177936"/>
          </a:xfrm>
        </p:spPr>
        <p:txBody>
          <a:bodyPr>
            <a:normAutofit fontScale="92500" lnSpcReduction="20000"/>
          </a:bodyPr>
          <a:lstStyle/>
          <a:p>
            <a:r>
              <a:rPr lang="tr-TR" dirty="0" smtClean="0"/>
              <a:t>İdare birimlerinin teşkilat içerisindeki görev dağılımını göstermesi,</a:t>
            </a:r>
          </a:p>
          <a:p>
            <a:r>
              <a:rPr lang="tr-TR" dirty="0" smtClean="0"/>
              <a:t>Hesap verme mekanizmalarını ve bu mekanizmaların işleyişini sağlayacak raporlama kanallarını içermesi,</a:t>
            </a:r>
          </a:p>
          <a:p>
            <a:r>
              <a:rPr lang="tr-TR" dirty="0" smtClean="0"/>
              <a:t>Siyasi sorumluluk, yönetsel sorumluluk, uygulama-yerine getirme sorumluluğu, kontrol sorumluluğu ile denetim ve raporlama sorumluluğunu görevler ayrılığı ilkesi çerçevesinde belirlemesi, </a:t>
            </a:r>
          </a:p>
          <a:p>
            <a:r>
              <a:rPr lang="tr-TR" dirty="0" smtClean="0"/>
              <a:t>Koordinasyon, danışma ve destek birimlerini göstermesi,</a:t>
            </a:r>
            <a:endParaRPr lang="tr-TR" dirty="0"/>
          </a:p>
        </p:txBody>
      </p:sp>
      <p:sp>
        <p:nvSpPr>
          <p:cNvPr id="4" name="3 Altbilgi Yer Tutucusu"/>
          <p:cNvSpPr>
            <a:spLocks noGrp="1"/>
          </p:cNvSpPr>
          <p:nvPr>
            <p:ph type="ftr" sz="quarter" idx="11"/>
          </p:nvPr>
        </p:nvSpPr>
        <p:spPr>
          <a:xfrm>
            <a:off x="0" y="6453336"/>
            <a:ext cx="9144000" cy="288031"/>
          </a:xfrm>
        </p:spPr>
        <p:txBody>
          <a:bodyPr/>
          <a:lstStyle/>
          <a:p>
            <a:pPr algn="ctr"/>
            <a:r>
              <a:rPr lang="tr-TR" dirty="0" smtClean="0"/>
              <a:t>T.C. Giresun Üniversitesi İdari ve Mali İşler Daire Başkanlığı 2024</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457200" y="267494"/>
            <a:ext cx="8229600" cy="1145282"/>
          </a:xfrm>
        </p:spPr>
        <p:txBody>
          <a:bodyPr>
            <a:normAutofit fontScale="90000"/>
          </a:bodyPr>
          <a:lstStyle/>
          <a:p>
            <a:pPr algn="ctr"/>
            <a:r>
              <a:rPr lang="tr-TR" dirty="0" smtClean="0"/>
              <a:t>Giresun Üniversitesi</a:t>
            </a:r>
            <a:br>
              <a:rPr lang="tr-TR" dirty="0" smtClean="0"/>
            </a:br>
            <a:r>
              <a:rPr lang="tr-TR" u="sng" dirty="0" smtClean="0"/>
              <a:t>İdari</a:t>
            </a:r>
            <a:r>
              <a:rPr lang="tr-TR" dirty="0" smtClean="0"/>
              <a:t> Organizasyon Şeması</a:t>
            </a:r>
            <a:endParaRPr lang="tr-TR" dirty="0"/>
          </a:p>
        </p:txBody>
      </p:sp>
      <p:sp>
        <p:nvSpPr>
          <p:cNvPr id="4" name="3 Altbilgi Yer Tutucusu"/>
          <p:cNvSpPr>
            <a:spLocks noGrp="1"/>
          </p:cNvSpPr>
          <p:nvPr>
            <p:ph type="ftr" sz="quarter" idx="11"/>
          </p:nvPr>
        </p:nvSpPr>
        <p:spPr>
          <a:xfrm>
            <a:off x="0" y="6481890"/>
            <a:ext cx="9144000" cy="259478"/>
          </a:xfrm>
        </p:spPr>
        <p:txBody>
          <a:bodyPr/>
          <a:lstStyle/>
          <a:p>
            <a:pPr algn="ctr"/>
            <a:r>
              <a:rPr lang="tr-TR" dirty="0" smtClean="0"/>
              <a:t>T.C. Giresun Üniversitesi İdari ve Mali İşler Daire Başkanlığı 2024</a:t>
            </a:r>
            <a:endParaRPr lang="tr-TR" dirty="0"/>
          </a:p>
        </p:txBody>
      </p:sp>
      <p:pic>
        <p:nvPicPr>
          <p:cNvPr id="5" name="4 Resim"/>
          <p:cNvPicPr/>
          <p:nvPr/>
        </p:nvPicPr>
        <p:blipFill>
          <a:blip r:embed="rId3" cstate="print"/>
          <a:srcRect/>
          <a:stretch>
            <a:fillRect/>
          </a:stretch>
        </p:blipFill>
        <p:spPr bwMode="auto">
          <a:xfrm>
            <a:off x="323528" y="1628800"/>
            <a:ext cx="8496944" cy="460851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p:txBody>
          <a:bodyPr/>
          <a:lstStyle/>
          <a:p>
            <a:pPr algn="ctr"/>
            <a:r>
              <a:rPr lang="tr-TR" dirty="0" smtClean="0"/>
              <a:t>Giresun Üniversitesi</a:t>
            </a:r>
            <a:br>
              <a:rPr lang="tr-TR" dirty="0" smtClean="0"/>
            </a:br>
            <a:r>
              <a:rPr lang="tr-TR" u="sng" dirty="0" smtClean="0"/>
              <a:t>Akademik</a:t>
            </a:r>
            <a:r>
              <a:rPr lang="tr-TR" dirty="0" smtClean="0"/>
              <a:t> Organizasyon Şeması</a:t>
            </a:r>
            <a:endParaRPr lang="tr-TR" dirty="0"/>
          </a:p>
        </p:txBody>
      </p:sp>
      <p:sp>
        <p:nvSpPr>
          <p:cNvPr id="4" name="3 Altbilgi Yer Tutucusu"/>
          <p:cNvSpPr>
            <a:spLocks noGrp="1"/>
          </p:cNvSpPr>
          <p:nvPr>
            <p:ph type="ftr" sz="quarter" idx="11"/>
          </p:nvPr>
        </p:nvSpPr>
        <p:spPr>
          <a:xfrm>
            <a:off x="0" y="6453337"/>
            <a:ext cx="9144000" cy="288032"/>
          </a:xfrm>
        </p:spPr>
        <p:txBody>
          <a:bodyPr/>
          <a:lstStyle/>
          <a:p>
            <a:pPr algn="ctr"/>
            <a:r>
              <a:rPr lang="tr-TR" dirty="0" smtClean="0"/>
              <a:t>T.C. Giresun Üniversitesi İdari ve Mali İşler Daire Başkanlığı 2024</a:t>
            </a:r>
            <a:endParaRPr lang="tr-TR" dirty="0"/>
          </a:p>
        </p:txBody>
      </p:sp>
      <p:pic>
        <p:nvPicPr>
          <p:cNvPr id="9" name="8 Resim"/>
          <p:cNvPicPr/>
          <p:nvPr/>
        </p:nvPicPr>
        <p:blipFill>
          <a:blip r:embed="rId2" cstate="print"/>
          <a:srcRect/>
          <a:stretch>
            <a:fillRect/>
          </a:stretch>
        </p:blipFill>
        <p:spPr bwMode="auto">
          <a:xfrm>
            <a:off x="395536" y="1809097"/>
            <a:ext cx="8424936" cy="457223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İdari ve Mali İşler Daire Başkanlığı</a:t>
            </a:r>
            <a:br>
              <a:rPr lang="tr-TR" dirty="0" smtClean="0"/>
            </a:br>
            <a:r>
              <a:rPr lang="tr-TR" dirty="0" smtClean="0"/>
              <a:t>Organizasyon Şeması</a:t>
            </a:r>
            <a:endParaRPr lang="tr-TR" dirty="0"/>
          </a:p>
        </p:txBody>
      </p:sp>
      <p:sp>
        <p:nvSpPr>
          <p:cNvPr id="4" name="3 Altbilgi Yer Tutucusu"/>
          <p:cNvSpPr>
            <a:spLocks noGrp="1"/>
          </p:cNvSpPr>
          <p:nvPr>
            <p:ph type="ftr" sz="quarter" idx="11"/>
          </p:nvPr>
        </p:nvSpPr>
        <p:spPr>
          <a:xfrm>
            <a:off x="0" y="6453337"/>
            <a:ext cx="9144000" cy="288031"/>
          </a:xfrm>
        </p:spPr>
        <p:txBody>
          <a:bodyPr/>
          <a:lstStyle/>
          <a:p>
            <a:pPr algn="ctr"/>
            <a:r>
              <a:rPr lang="tr-TR" dirty="0" smtClean="0"/>
              <a:t>T.C. Giresun Üniversitesi İdari ve Mali İşler Daire Başkanlığı 2024</a:t>
            </a:r>
            <a:endParaRPr lang="tr-TR" dirty="0"/>
          </a:p>
        </p:txBody>
      </p:sp>
      <p:pic>
        <p:nvPicPr>
          <p:cNvPr id="6" name="5 Resim"/>
          <p:cNvPicPr/>
          <p:nvPr/>
        </p:nvPicPr>
        <p:blipFill>
          <a:blip r:embed="rId2" cstate="print"/>
          <a:srcRect/>
          <a:stretch>
            <a:fillRect/>
          </a:stretch>
        </p:blipFill>
        <p:spPr bwMode="auto">
          <a:xfrm>
            <a:off x="539552" y="1809097"/>
            <a:ext cx="8352928" cy="450022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073274"/>
          </a:xfrm>
        </p:spPr>
        <p:txBody>
          <a:bodyPr>
            <a:normAutofit fontScale="90000"/>
          </a:bodyPr>
          <a:lstStyle/>
          <a:p>
            <a:pPr algn="ctr"/>
            <a:r>
              <a:rPr lang="tr-TR" dirty="0" smtClean="0"/>
              <a:t>İdari ve Mali İşler Daire Başkanlığı</a:t>
            </a:r>
            <a:br>
              <a:rPr lang="tr-TR" dirty="0" smtClean="0"/>
            </a:br>
            <a:r>
              <a:rPr lang="tr-TR" u="sng" dirty="0" smtClean="0"/>
              <a:t>Personel </a:t>
            </a:r>
            <a:r>
              <a:rPr lang="tr-TR" dirty="0" smtClean="0"/>
              <a:t>Bazlı Organizasyon Şeması</a:t>
            </a:r>
            <a:endParaRPr lang="tr-TR" dirty="0"/>
          </a:p>
        </p:txBody>
      </p:sp>
      <p:sp>
        <p:nvSpPr>
          <p:cNvPr id="4" name="3 Altbilgi Yer Tutucusu"/>
          <p:cNvSpPr>
            <a:spLocks noGrp="1"/>
          </p:cNvSpPr>
          <p:nvPr>
            <p:ph type="ftr" sz="quarter" idx="11"/>
          </p:nvPr>
        </p:nvSpPr>
        <p:spPr>
          <a:xfrm>
            <a:off x="0" y="6453335"/>
            <a:ext cx="9144000" cy="288033"/>
          </a:xfrm>
        </p:spPr>
        <p:txBody>
          <a:bodyPr/>
          <a:lstStyle/>
          <a:p>
            <a:pPr algn="ctr"/>
            <a:r>
              <a:rPr lang="tr-TR" dirty="0" smtClean="0"/>
              <a:t>T.C. Giresun Üniversitesi İdari ve Mali İşler Daire Başkanlığı 2024</a:t>
            </a:r>
            <a:endParaRPr lang="tr-TR" dirty="0"/>
          </a:p>
        </p:txBody>
      </p:sp>
      <p:pic>
        <p:nvPicPr>
          <p:cNvPr id="6" name="5 Resim"/>
          <p:cNvPicPr/>
          <p:nvPr/>
        </p:nvPicPr>
        <p:blipFill>
          <a:blip r:embed="rId2" cstate="print"/>
          <a:srcRect/>
          <a:stretch>
            <a:fillRect/>
          </a:stretch>
        </p:blipFill>
        <p:spPr bwMode="auto">
          <a:xfrm>
            <a:off x="467544" y="1809097"/>
            <a:ext cx="8208912" cy="4212191"/>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073274"/>
          </a:xfrm>
        </p:spPr>
        <p:txBody>
          <a:bodyPr/>
          <a:lstStyle/>
          <a:p>
            <a:pPr algn="ctr"/>
            <a:r>
              <a:rPr lang="tr-TR" b="1" dirty="0" smtClean="0"/>
              <a:t>Görev Tanımları</a:t>
            </a:r>
            <a:endParaRPr lang="tr-TR" dirty="0"/>
          </a:p>
        </p:txBody>
      </p:sp>
      <p:sp>
        <p:nvSpPr>
          <p:cNvPr id="3" name="2 İçerik Yer Tutucusu"/>
          <p:cNvSpPr>
            <a:spLocks noGrp="1"/>
          </p:cNvSpPr>
          <p:nvPr>
            <p:ph idx="1"/>
          </p:nvPr>
        </p:nvSpPr>
        <p:spPr>
          <a:xfrm>
            <a:off x="457200" y="1556792"/>
            <a:ext cx="8229600" cy="4536504"/>
          </a:xfrm>
        </p:spPr>
        <p:txBody>
          <a:bodyPr>
            <a:normAutofit/>
          </a:bodyPr>
          <a:lstStyle/>
          <a:p>
            <a:r>
              <a:rPr lang="tr-TR" dirty="0" smtClean="0"/>
              <a:t>idarelerin birimleri ve alt birimlerince yürütülecek görevlerin yazılı olarak tanımlanması, personelin görevlerini ve bu görevlere ilişkin yetki ve sorumluluklarını kapsayan görev dağılım çizelgesinin oluşturulması idarenin misyonunun gerçekleştirilmesi açısından çok önemlidir. </a:t>
            </a:r>
          </a:p>
          <a:p>
            <a:endParaRPr lang="tr-TR" dirty="0" smtClean="0"/>
          </a:p>
          <a:p>
            <a:endParaRPr lang="tr-TR" dirty="0" smtClean="0"/>
          </a:p>
        </p:txBody>
      </p:sp>
      <p:sp>
        <p:nvSpPr>
          <p:cNvPr id="4" name="3 Altbilgi Yer Tutucusu"/>
          <p:cNvSpPr>
            <a:spLocks noGrp="1"/>
          </p:cNvSpPr>
          <p:nvPr>
            <p:ph type="ftr" sz="quarter" idx="11"/>
          </p:nvPr>
        </p:nvSpPr>
        <p:spPr>
          <a:xfrm>
            <a:off x="0" y="6453335"/>
            <a:ext cx="9144000" cy="288033"/>
          </a:xfrm>
        </p:spPr>
        <p:txBody>
          <a:bodyPr/>
          <a:lstStyle/>
          <a:p>
            <a:pPr algn="ctr"/>
            <a:r>
              <a:rPr lang="tr-TR" dirty="0" smtClean="0"/>
              <a:t>T.C. Giresun Üniversitesi İdari ve Mali İşler Daire Başkanlığı 2024</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073274"/>
          </a:xfrm>
        </p:spPr>
        <p:txBody>
          <a:bodyPr>
            <a:noAutofit/>
          </a:bodyPr>
          <a:lstStyle/>
          <a:p>
            <a:pPr algn="ctr"/>
            <a:r>
              <a:rPr lang="tr-TR" sz="4400" dirty="0" smtClean="0"/>
              <a:t>Görev Tanımlarının Hazırlanma Süreci</a:t>
            </a:r>
          </a:p>
        </p:txBody>
      </p:sp>
      <p:sp>
        <p:nvSpPr>
          <p:cNvPr id="3" name="2 İçerik Yer Tutucusu"/>
          <p:cNvSpPr>
            <a:spLocks noGrp="1"/>
          </p:cNvSpPr>
          <p:nvPr>
            <p:ph idx="1"/>
          </p:nvPr>
        </p:nvSpPr>
        <p:spPr>
          <a:xfrm>
            <a:off x="457200" y="1844824"/>
            <a:ext cx="8229600" cy="4248472"/>
          </a:xfrm>
        </p:spPr>
        <p:txBody>
          <a:bodyPr>
            <a:normAutofit/>
          </a:bodyPr>
          <a:lstStyle/>
          <a:p>
            <a:pPr marL="1280160" lvl="1" indent="-742950">
              <a:buFont typeface="+mj-lt"/>
              <a:buAutoNum type="arabicPeriod"/>
            </a:pPr>
            <a:r>
              <a:rPr lang="tr-TR" sz="3600" dirty="0" smtClean="0"/>
              <a:t>İş Analizinin Yapılması </a:t>
            </a:r>
          </a:p>
          <a:p>
            <a:pPr marL="1280160" lvl="1" indent="-742950">
              <a:buFont typeface="+mj-lt"/>
              <a:buAutoNum type="arabicPeriod"/>
            </a:pPr>
            <a:r>
              <a:rPr lang="tr-TR" sz="3600" dirty="0" smtClean="0"/>
              <a:t>İş Analizi Verilerine Göre Görev Tanımlarının Oluşturulması </a:t>
            </a:r>
          </a:p>
          <a:p>
            <a:pPr marL="1280160" lvl="1" indent="-742950">
              <a:buFont typeface="+mj-lt"/>
              <a:buAutoNum type="arabicPeriod"/>
            </a:pPr>
            <a:r>
              <a:rPr lang="tr-TR" sz="3600" dirty="0" smtClean="0"/>
              <a:t>Görev Tanımlarının Personele Bildirilmesi</a:t>
            </a:r>
          </a:p>
          <a:p>
            <a:pPr marL="1280160" lvl="1" indent="-742950">
              <a:buFont typeface="+mj-lt"/>
              <a:buAutoNum type="arabicPeriod"/>
            </a:pPr>
            <a:r>
              <a:rPr lang="tr-TR" sz="3600" dirty="0" smtClean="0"/>
              <a:t>Görev Tanımlarının Güncellenmesi</a:t>
            </a:r>
          </a:p>
        </p:txBody>
      </p:sp>
      <p:sp>
        <p:nvSpPr>
          <p:cNvPr id="4" name="3 Altbilgi Yer Tutucusu"/>
          <p:cNvSpPr>
            <a:spLocks noGrp="1"/>
          </p:cNvSpPr>
          <p:nvPr>
            <p:ph type="ftr" sz="quarter" idx="11"/>
          </p:nvPr>
        </p:nvSpPr>
        <p:spPr>
          <a:xfrm>
            <a:off x="0" y="6453335"/>
            <a:ext cx="9144000" cy="288033"/>
          </a:xfrm>
        </p:spPr>
        <p:txBody>
          <a:bodyPr/>
          <a:lstStyle/>
          <a:p>
            <a:pPr algn="ctr"/>
            <a:r>
              <a:rPr lang="tr-TR" dirty="0" smtClean="0"/>
              <a:t>T.C. Giresun Üniversitesi İdari ve Mali İşler Daire Başkanlığı 2024</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61306"/>
          </a:xfrm>
        </p:spPr>
        <p:txBody>
          <a:bodyPr>
            <a:noAutofit/>
          </a:bodyPr>
          <a:lstStyle/>
          <a:p>
            <a:pPr algn="ctr"/>
            <a:r>
              <a:rPr lang="tr-TR" sz="4400" dirty="0" smtClean="0"/>
              <a:t>1-İş Analizinin Yapılması</a:t>
            </a:r>
          </a:p>
        </p:txBody>
      </p:sp>
      <p:sp>
        <p:nvSpPr>
          <p:cNvPr id="4" name="3 Altbilgi Yer Tutucusu"/>
          <p:cNvSpPr>
            <a:spLocks noGrp="1"/>
          </p:cNvSpPr>
          <p:nvPr>
            <p:ph type="ftr" sz="quarter" idx="11"/>
          </p:nvPr>
        </p:nvSpPr>
        <p:spPr>
          <a:xfrm>
            <a:off x="0" y="6381327"/>
            <a:ext cx="9144000" cy="360041"/>
          </a:xfrm>
        </p:spPr>
        <p:txBody>
          <a:bodyPr/>
          <a:lstStyle/>
          <a:p>
            <a:pPr algn="ctr"/>
            <a:r>
              <a:rPr lang="tr-TR" dirty="0" smtClean="0"/>
              <a:t>T.C. Giresun Üniversitesi İdari ve Mali İşler Daire Başkanlığı 2024</a:t>
            </a:r>
            <a:endParaRPr lang="tr-TR" dirty="0"/>
          </a:p>
        </p:txBody>
      </p:sp>
      <p:sp>
        <p:nvSpPr>
          <p:cNvPr id="5" name="4 İçerik Yer Tutucusu"/>
          <p:cNvSpPr>
            <a:spLocks noGrp="1"/>
          </p:cNvSpPr>
          <p:nvPr>
            <p:ph idx="1"/>
          </p:nvPr>
        </p:nvSpPr>
        <p:spPr/>
        <p:txBody>
          <a:bodyPr/>
          <a:lstStyle/>
          <a:p>
            <a:r>
              <a:rPr lang="tr-TR" dirty="0" smtClean="0"/>
              <a:t>idarede yapılan her bir işin niteliği ile çevre ve çalışma koşulları hakkında bilgi toplanmasını, toplanan verilerin sistematik şekilde incelenmesini ve değerlendirilmesini kapsayan bir süreçtir</a:t>
            </a:r>
          </a:p>
          <a:p>
            <a:r>
              <a:rPr lang="tr-TR" dirty="0" smtClean="0"/>
              <a:t>Analiz öncelikle idarenin kendisinin, felsefesinin, misyon ve hedeflerinin ve her birimin idare içindeki rolü ve öneminin iyice anlaşılmasıyla başlamalı ve bu doğrultuda sürdürülmelidir. </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61306"/>
          </a:xfrm>
        </p:spPr>
        <p:txBody>
          <a:bodyPr>
            <a:noAutofit/>
          </a:bodyPr>
          <a:lstStyle/>
          <a:p>
            <a:pPr algn="ctr"/>
            <a:r>
              <a:rPr lang="tr-TR" sz="4400" dirty="0" smtClean="0"/>
              <a:t>İş Analizi Sürecinde Kilit Sorular</a:t>
            </a:r>
            <a:endParaRPr lang="tr-TR" sz="4400" dirty="0"/>
          </a:p>
        </p:txBody>
      </p:sp>
      <p:sp>
        <p:nvSpPr>
          <p:cNvPr id="4" name="3 Altbilgi Yer Tutucusu"/>
          <p:cNvSpPr>
            <a:spLocks noGrp="1"/>
          </p:cNvSpPr>
          <p:nvPr>
            <p:ph type="ftr" sz="quarter" idx="11"/>
          </p:nvPr>
        </p:nvSpPr>
        <p:spPr>
          <a:xfrm>
            <a:off x="0" y="6381327"/>
            <a:ext cx="9144000" cy="360041"/>
          </a:xfrm>
        </p:spPr>
        <p:txBody>
          <a:bodyPr/>
          <a:lstStyle/>
          <a:p>
            <a:pPr algn="ctr"/>
            <a:r>
              <a:rPr lang="tr-TR" dirty="0" smtClean="0"/>
              <a:t>T.C. Giresun Üniversitesi İdari ve Mali İşler Daire Başkanlığı 2024</a:t>
            </a:r>
            <a:endParaRPr lang="tr-TR" dirty="0"/>
          </a:p>
        </p:txBody>
      </p:sp>
      <p:sp>
        <p:nvSpPr>
          <p:cNvPr id="5" name="4 İçerik Yer Tutucusu"/>
          <p:cNvSpPr>
            <a:spLocks noGrp="1"/>
          </p:cNvSpPr>
          <p:nvPr>
            <p:ph idx="1"/>
          </p:nvPr>
        </p:nvSpPr>
        <p:spPr/>
        <p:txBody>
          <a:bodyPr/>
          <a:lstStyle/>
          <a:p>
            <a:r>
              <a:rPr lang="tr-TR" dirty="0" smtClean="0"/>
              <a:t>İşin gerekleri nelerdir? (Bilgi, beceri ve deneyim bağlamında) </a:t>
            </a:r>
          </a:p>
          <a:p>
            <a:r>
              <a:rPr lang="tr-TR" dirty="0" smtClean="0"/>
              <a:t>İş nasıl yapılır?</a:t>
            </a:r>
          </a:p>
          <a:p>
            <a:r>
              <a:rPr lang="tr-TR" dirty="0" smtClean="0"/>
              <a:t>İş ne zaman yapılır?</a:t>
            </a:r>
          </a:p>
          <a:p>
            <a:r>
              <a:rPr lang="tr-TR" dirty="0" smtClean="0"/>
              <a:t>İş nerede yapılır?</a:t>
            </a:r>
          </a:p>
          <a:p>
            <a:r>
              <a:rPr lang="tr-TR" dirty="0" smtClean="0"/>
              <a:t>İş neden yapılır?</a:t>
            </a:r>
          </a:p>
          <a:p>
            <a:r>
              <a:rPr lang="tr-TR" dirty="0" smtClean="0"/>
              <a:t>İş için yardımcı araçlar nelerdir? (Donanım)</a:t>
            </a:r>
          </a:p>
          <a:p>
            <a:r>
              <a:rPr lang="tr-TR" dirty="0" smtClean="0"/>
              <a:t>Ne gibi çıktılar elde edilir?</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8229600" cy="1368152"/>
          </a:xfrm>
        </p:spPr>
        <p:txBody>
          <a:bodyPr>
            <a:noAutofit/>
          </a:bodyPr>
          <a:lstStyle/>
          <a:p>
            <a:pPr algn="ctr"/>
            <a:r>
              <a:rPr lang="tr-TR" sz="4400" dirty="0" smtClean="0"/>
              <a:t/>
            </a:r>
            <a:br>
              <a:rPr lang="tr-TR" sz="4400" dirty="0" smtClean="0"/>
            </a:br>
            <a:r>
              <a:rPr lang="tr-TR" sz="4400" dirty="0" smtClean="0"/>
              <a:t>2-İş Analizi Verilerine Göre Görev Tanımlarının Oluşturulması</a:t>
            </a:r>
            <a:br>
              <a:rPr lang="tr-TR" sz="4400" dirty="0" smtClean="0"/>
            </a:br>
            <a:endParaRPr lang="tr-TR" sz="4400" dirty="0"/>
          </a:p>
        </p:txBody>
      </p:sp>
      <p:sp>
        <p:nvSpPr>
          <p:cNvPr id="4" name="3 Altbilgi Yer Tutucusu"/>
          <p:cNvSpPr>
            <a:spLocks noGrp="1"/>
          </p:cNvSpPr>
          <p:nvPr>
            <p:ph type="ftr" sz="quarter" idx="11"/>
          </p:nvPr>
        </p:nvSpPr>
        <p:spPr>
          <a:xfrm>
            <a:off x="0" y="6381328"/>
            <a:ext cx="9144000" cy="360040"/>
          </a:xfrm>
        </p:spPr>
        <p:txBody>
          <a:bodyPr/>
          <a:lstStyle/>
          <a:p>
            <a:pPr algn="ctr"/>
            <a:r>
              <a:rPr lang="tr-TR" dirty="0" smtClean="0"/>
              <a:t>T.C. Giresun Üniversitesi İdari ve Mali İşler Daire Başkanlığı 2024</a:t>
            </a:r>
            <a:endParaRPr lang="tr-TR" dirty="0"/>
          </a:p>
        </p:txBody>
      </p:sp>
      <p:sp>
        <p:nvSpPr>
          <p:cNvPr id="5" name="4 İçerik Yer Tutucusu"/>
          <p:cNvSpPr>
            <a:spLocks noGrp="1"/>
          </p:cNvSpPr>
          <p:nvPr>
            <p:ph idx="1"/>
          </p:nvPr>
        </p:nvSpPr>
        <p:spPr>
          <a:xfrm>
            <a:off x="457200" y="2204864"/>
            <a:ext cx="8229600" cy="4249944"/>
          </a:xfrm>
        </p:spPr>
        <p:txBody>
          <a:bodyPr>
            <a:normAutofit/>
          </a:bodyPr>
          <a:lstStyle/>
          <a:p>
            <a:r>
              <a:rPr lang="tr-TR" dirty="0" smtClean="0"/>
              <a:t>İş analizinde elde edilen bulgular sistematik ve bilinçli bir şekilde sunulmalı ve bu bulgular çerçevesinde görev tanımları yapılmalıdır.</a:t>
            </a:r>
          </a:p>
          <a:p>
            <a:r>
              <a:rPr lang="tr-TR" dirty="0" smtClean="0"/>
              <a:t>Personel görev tanımları, personelin görev yaptığı birimin görev tanımı esas alınarak hazırlanmalıdır. </a:t>
            </a:r>
          </a:p>
          <a:p>
            <a:r>
              <a:rPr lang="tr-TR" dirty="0" smtClean="0"/>
              <a:t>Aynı unvana sahip personelin görev tanımı, görev yaptığı birime göre farklı olabilmelidir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500034" y="332656"/>
            <a:ext cx="8229600" cy="2016224"/>
          </a:xfrm>
        </p:spPr>
        <p:txBody>
          <a:bodyPr>
            <a:noAutofit/>
          </a:bodyPr>
          <a:lstStyle/>
          <a:p>
            <a:pPr algn="ctr"/>
            <a:r>
              <a:rPr lang="tr-TR" altLang="tr-TR" sz="4400" dirty="0" smtClean="0">
                <a:cs typeface="Times New Roman" pitchFamily="18" charset="0"/>
              </a:rPr>
              <a:t>Kamu İç Kontrol </a:t>
            </a:r>
            <a:r>
              <a:rPr lang="tr-TR" altLang="tr-TR" sz="4400" dirty="0" smtClean="0"/>
              <a:t>Bileşenleri, Standartlar ve Genel Şartlar</a:t>
            </a:r>
            <a:endParaRPr lang="tr-TR" sz="4400" dirty="0"/>
          </a:p>
        </p:txBody>
      </p:sp>
      <p:sp>
        <p:nvSpPr>
          <p:cNvPr id="3" name="2 İçerik Yer Tutucusu"/>
          <p:cNvSpPr>
            <a:spLocks noGrp="1"/>
          </p:cNvSpPr>
          <p:nvPr>
            <p:ph idx="1"/>
          </p:nvPr>
        </p:nvSpPr>
        <p:spPr>
          <a:xfrm>
            <a:off x="304800" y="2708920"/>
            <a:ext cx="8686800" cy="3371205"/>
          </a:xfrm>
        </p:spPr>
        <p:txBody>
          <a:bodyPr/>
          <a:lstStyle/>
          <a:p>
            <a:r>
              <a:rPr lang="tr-TR" altLang="tr-TR" sz="2800" dirty="0" smtClean="0">
                <a:cs typeface="Times New Roman" pitchFamily="18" charset="0"/>
              </a:rPr>
              <a:t>Kamu İdarelerinde iç kontrol sisteminin oluşturulması, uygulanması, izlenmesi ve geliştirilmesi amacıyla COSO modeline uygun olarak; </a:t>
            </a:r>
          </a:p>
          <a:p>
            <a:r>
              <a:rPr lang="tr-TR" altLang="tr-TR" sz="2800" dirty="0" smtClean="0">
                <a:cs typeface="Times New Roman" pitchFamily="18" charset="0"/>
              </a:rPr>
              <a:t>5 İç kontrol bileşeni,</a:t>
            </a:r>
          </a:p>
          <a:p>
            <a:r>
              <a:rPr lang="tr-TR" altLang="tr-TR" sz="2800" dirty="0" smtClean="0">
                <a:cs typeface="Times New Roman" pitchFamily="18" charset="0"/>
              </a:rPr>
              <a:t>18 standardı,</a:t>
            </a:r>
          </a:p>
          <a:p>
            <a:r>
              <a:rPr lang="tr-TR" altLang="tr-TR" sz="2800" dirty="0" smtClean="0">
                <a:cs typeface="Times New Roman" pitchFamily="18" charset="0"/>
              </a:rPr>
              <a:t>79 genel şartı bulunmaktadır.</a:t>
            </a:r>
            <a:endParaRPr lang="tr-TR" dirty="0"/>
          </a:p>
        </p:txBody>
      </p:sp>
      <p:sp>
        <p:nvSpPr>
          <p:cNvPr id="5" name="4 Altbilgi Yer Tutucusu"/>
          <p:cNvSpPr>
            <a:spLocks noGrp="1"/>
          </p:cNvSpPr>
          <p:nvPr>
            <p:ph type="ftr" sz="quarter" idx="11"/>
          </p:nvPr>
        </p:nvSpPr>
        <p:spPr>
          <a:xfrm>
            <a:off x="0" y="6453336"/>
            <a:ext cx="9144000" cy="268139"/>
          </a:xfrm>
        </p:spPr>
        <p:txBody>
          <a:bodyPr/>
          <a:lstStyle/>
          <a:p>
            <a:pPr algn="ctr"/>
            <a:r>
              <a:rPr lang="tr-TR" dirty="0" smtClean="0"/>
              <a:t>T.C. Giresun Üniversitesi İdari ve Mali İşler Daire Başkanlığı 2024</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61306"/>
          </a:xfrm>
        </p:spPr>
        <p:txBody>
          <a:bodyPr>
            <a:noAutofit/>
          </a:bodyPr>
          <a:lstStyle/>
          <a:p>
            <a:pPr algn="ctr"/>
            <a:r>
              <a:rPr lang="tr-TR" sz="4400" dirty="0" smtClean="0"/>
              <a:t>Görev Tanımlarının İçermesi Gereklidir Bilgiler</a:t>
            </a:r>
            <a:endParaRPr lang="tr-TR" sz="4400" dirty="0"/>
          </a:p>
        </p:txBody>
      </p:sp>
      <p:sp>
        <p:nvSpPr>
          <p:cNvPr id="4" name="3 Altbilgi Yer Tutucusu"/>
          <p:cNvSpPr>
            <a:spLocks noGrp="1"/>
          </p:cNvSpPr>
          <p:nvPr>
            <p:ph type="ftr" sz="quarter" idx="11"/>
          </p:nvPr>
        </p:nvSpPr>
        <p:spPr>
          <a:xfrm>
            <a:off x="0" y="6453335"/>
            <a:ext cx="9144000" cy="288033"/>
          </a:xfrm>
        </p:spPr>
        <p:txBody>
          <a:bodyPr/>
          <a:lstStyle/>
          <a:p>
            <a:pPr algn="ctr"/>
            <a:r>
              <a:rPr lang="tr-TR" dirty="0" smtClean="0"/>
              <a:t>T.C. Giresun Üniversitesi İdari ve Mali İşler Daire Başkanlığı 2024</a:t>
            </a:r>
            <a:endParaRPr lang="tr-TR" dirty="0"/>
          </a:p>
        </p:txBody>
      </p:sp>
      <p:sp>
        <p:nvSpPr>
          <p:cNvPr id="5" name="4 İçerik Yer Tutucusu"/>
          <p:cNvSpPr>
            <a:spLocks noGrp="1"/>
          </p:cNvSpPr>
          <p:nvPr>
            <p:ph idx="1"/>
          </p:nvPr>
        </p:nvSpPr>
        <p:spPr/>
        <p:txBody>
          <a:bodyPr>
            <a:normAutofit fontScale="92500" lnSpcReduction="20000"/>
          </a:bodyPr>
          <a:lstStyle/>
          <a:p>
            <a:r>
              <a:rPr lang="tr-TR" dirty="0" smtClean="0"/>
              <a:t>Birim ve alt birim</a:t>
            </a:r>
          </a:p>
          <a:p>
            <a:r>
              <a:rPr lang="tr-TR" dirty="0" smtClean="0"/>
              <a:t>Görev adı (unvan adı) </a:t>
            </a:r>
          </a:p>
          <a:p>
            <a:r>
              <a:rPr lang="tr-TR" dirty="0" smtClean="0"/>
              <a:t>Görevin bağlı bulunduğu unvan </a:t>
            </a:r>
          </a:p>
          <a:p>
            <a:r>
              <a:rPr lang="tr-TR" dirty="0" smtClean="0"/>
              <a:t>Yetkinlik düzeyi (bilgi, problem çözme, sorumluluk alanları) </a:t>
            </a:r>
          </a:p>
          <a:p>
            <a:r>
              <a:rPr lang="tr-TR" dirty="0" smtClean="0"/>
              <a:t>Temel görev ve sorumluluklar </a:t>
            </a:r>
          </a:p>
          <a:p>
            <a:r>
              <a:rPr lang="tr-TR" dirty="0" smtClean="0"/>
              <a:t>Yetkiler </a:t>
            </a:r>
          </a:p>
          <a:p>
            <a:r>
              <a:rPr lang="tr-TR" dirty="0" smtClean="0"/>
              <a:t>Görev için gerekli beceri ve yetenekler </a:t>
            </a:r>
          </a:p>
          <a:p>
            <a:r>
              <a:rPr lang="tr-TR" dirty="0" smtClean="0"/>
              <a:t>Diğer görevlerle ilişkisi </a:t>
            </a:r>
          </a:p>
          <a:p>
            <a:r>
              <a:rPr lang="tr-TR" dirty="0" smtClean="0"/>
              <a:t>Onay bölümü ve personele tebligata ilişkin bölüm</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8229600" cy="1368152"/>
          </a:xfrm>
        </p:spPr>
        <p:txBody>
          <a:bodyPr>
            <a:noAutofit/>
          </a:bodyPr>
          <a:lstStyle/>
          <a:p>
            <a:pPr algn="ctr"/>
            <a:r>
              <a:rPr lang="tr-TR" sz="4400" dirty="0" smtClean="0"/>
              <a:t/>
            </a:r>
            <a:br>
              <a:rPr lang="tr-TR" sz="4400" dirty="0" smtClean="0"/>
            </a:br>
            <a:r>
              <a:rPr lang="tr-TR" sz="4400" dirty="0" smtClean="0"/>
              <a:t/>
            </a:r>
            <a:br>
              <a:rPr lang="tr-TR" sz="4400" dirty="0" smtClean="0"/>
            </a:br>
            <a:r>
              <a:rPr lang="tr-TR" sz="4400" dirty="0" smtClean="0"/>
              <a:t>3-Görev Tanımlarının Personele Bildirilmesi</a:t>
            </a:r>
            <a:br>
              <a:rPr lang="tr-TR" sz="4400" dirty="0" smtClean="0"/>
            </a:br>
            <a:r>
              <a:rPr lang="tr-TR" sz="4400" dirty="0" smtClean="0"/>
              <a:t/>
            </a:r>
            <a:br>
              <a:rPr lang="tr-TR" sz="4400" dirty="0" smtClean="0"/>
            </a:br>
            <a:endParaRPr lang="tr-TR" sz="4400" dirty="0"/>
          </a:p>
        </p:txBody>
      </p:sp>
      <p:sp>
        <p:nvSpPr>
          <p:cNvPr id="4" name="3 Altbilgi Yer Tutucusu"/>
          <p:cNvSpPr>
            <a:spLocks noGrp="1"/>
          </p:cNvSpPr>
          <p:nvPr>
            <p:ph type="ftr" sz="quarter" idx="11"/>
          </p:nvPr>
        </p:nvSpPr>
        <p:spPr>
          <a:xfrm>
            <a:off x="0" y="6453336"/>
            <a:ext cx="9144000" cy="288032"/>
          </a:xfrm>
        </p:spPr>
        <p:txBody>
          <a:bodyPr/>
          <a:lstStyle/>
          <a:p>
            <a:pPr algn="ctr"/>
            <a:r>
              <a:rPr lang="tr-TR" dirty="0" smtClean="0"/>
              <a:t>T.C. Giresun Üniversitesi İdari ve Mali İşler Daire Başkanlığı 2024</a:t>
            </a:r>
            <a:endParaRPr lang="tr-TR" dirty="0"/>
          </a:p>
        </p:txBody>
      </p:sp>
      <p:sp>
        <p:nvSpPr>
          <p:cNvPr id="5" name="4 İçerik Yer Tutucusu"/>
          <p:cNvSpPr>
            <a:spLocks noGrp="1"/>
          </p:cNvSpPr>
          <p:nvPr>
            <p:ph idx="1"/>
          </p:nvPr>
        </p:nvSpPr>
        <p:spPr>
          <a:xfrm>
            <a:off x="457200" y="2204864"/>
            <a:ext cx="8229600" cy="4249944"/>
          </a:xfrm>
        </p:spPr>
        <p:txBody>
          <a:bodyPr>
            <a:normAutofit/>
          </a:bodyPr>
          <a:lstStyle/>
          <a:p>
            <a:r>
              <a:rPr lang="tr-TR" sz="3200" dirty="0" smtClean="0"/>
              <a:t>Kamu idarelerinde görev yapan personelin hangi işleri yapması gerektiğini, hangi kurallarla çalıştığını ve hedeflerini öğrenmesi açısından, görev tanımlarının tüm personele bildirilmesi gereklidir.</a:t>
            </a:r>
          </a:p>
          <a:p>
            <a:r>
              <a:rPr lang="tr-TR" sz="3200" dirty="0" smtClean="0"/>
              <a:t>657 sayılı Devlet Memurları Kanunu’nda personelin görev ve sorumlulukları genel anlamda belirlenmiştir.</a:t>
            </a:r>
            <a:endParaRPr lang="tr-TR"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8229600" cy="1008112"/>
          </a:xfrm>
        </p:spPr>
        <p:txBody>
          <a:bodyPr>
            <a:noAutofit/>
          </a:bodyPr>
          <a:lstStyle/>
          <a:p>
            <a:pPr algn="ct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4-</a:t>
            </a:r>
            <a:r>
              <a:rPr lang="tr-TR" sz="4000" dirty="0" smtClean="0"/>
              <a:t>Görev Tanımlarının Güncellenmesi</a:t>
            </a: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endParaRPr lang="tr-TR" sz="4400" dirty="0"/>
          </a:p>
        </p:txBody>
      </p:sp>
      <p:sp>
        <p:nvSpPr>
          <p:cNvPr id="4" name="3 Altbilgi Yer Tutucusu"/>
          <p:cNvSpPr>
            <a:spLocks noGrp="1"/>
          </p:cNvSpPr>
          <p:nvPr>
            <p:ph type="ftr" sz="quarter" idx="11"/>
          </p:nvPr>
        </p:nvSpPr>
        <p:spPr>
          <a:xfrm>
            <a:off x="0" y="6453335"/>
            <a:ext cx="9144000" cy="288033"/>
          </a:xfrm>
        </p:spPr>
        <p:txBody>
          <a:bodyPr/>
          <a:lstStyle/>
          <a:p>
            <a:pPr algn="ctr"/>
            <a:r>
              <a:rPr lang="tr-TR" dirty="0" smtClean="0"/>
              <a:t>T.C. Giresun Üniversitesi İdari ve Mali İşler Daire Başkanlığı 2024</a:t>
            </a:r>
            <a:endParaRPr lang="tr-TR" dirty="0"/>
          </a:p>
        </p:txBody>
      </p:sp>
      <p:sp>
        <p:nvSpPr>
          <p:cNvPr id="5" name="4 İçerik Yer Tutucusu"/>
          <p:cNvSpPr>
            <a:spLocks noGrp="1"/>
          </p:cNvSpPr>
          <p:nvPr>
            <p:ph idx="1"/>
          </p:nvPr>
        </p:nvSpPr>
        <p:spPr>
          <a:xfrm>
            <a:off x="457200" y="2204864"/>
            <a:ext cx="8229600" cy="4249944"/>
          </a:xfrm>
        </p:spPr>
        <p:txBody>
          <a:bodyPr>
            <a:normAutofit/>
          </a:bodyPr>
          <a:lstStyle/>
          <a:p>
            <a:r>
              <a:rPr lang="tr-TR" sz="4000" dirty="0" smtClean="0"/>
              <a:t>Görev tanımlarının yılda en az bir kez gözden geçirilmesi ve güncellenmesi gerekmektedir</a:t>
            </a:r>
            <a:r>
              <a:rPr lang="tr-TR" sz="3200" dirty="0" smtClean="0"/>
              <a:t>.</a:t>
            </a:r>
          </a:p>
          <a:p>
            <a:r>
              <a:rPr lang="tr-TR" sz="3200" dirty="0" smtClean="0"/>
              <a:t>E-İhale</a:t>
            </a:r>
          </a:p>
          <a:p>
            <a:r>
              <a:rPr lang="tr-TR" sz="3200" dirty="0" smtClean="0"/>
              <a:t>E-Devlet</a:t>
            </a:r>
          </a:p>
          <a:p>
            <a:r>
              <a:rPr lang="tr-TR" sz="3200" dirty="0" smtClean="0"/>
              <a:t>Kamu Filo</a:t>
            </a:r>
            <a:endParaRPr lang="tr-TR"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8229600" cy="1368152"/>
          </a:xfrm>
        </p:spPr>
        <p:txBody>
          <a:bodyPr>
            <a:noAutofit/>
          </a:bodyPr>
          <a:lstStyle/>
          <a:p>
            <a:pPr algn="ctr"/>
            <a:r>
              <a:rPr lang="tr-TR" sz="4400" dirty="0" smtClean="0"/>
              <a:t/>
            </a:r>
            <a:br>
              <a:rPr lang="tr-TR" sz="4400" dirty="0" smtClean="0"/>
            </a:br>
            <a:r>
              <a:rPr lang="tr-TR" sz="4400" dirty="0" smtClean="0"/>
              <a:t/>
            </a:r>
            <a:br>
              <a:rPr lang="tr-TR" sz="4400" dirty="0" smtClean="0"/>
            </a:br>
            <a:r>
              <a:rPr lang="tr-TR" sz="4400" dirty="0" smtClean="0"/>
              <a:t>Hassas Görevler</a:t>
            </a:r>
            <a:br>
              <a:rPr lang="tr-TR" sz="4400" dirty="0" smtClean="0"/>
            </a:br>
            <a:r>
              <a:rPr lang="tr-TR" sz="4400" dirty="0" smtClean="0"/>
              <a:t/>
            </a:r>
            <a:br>
              <a:rPr lang="tr-TR" sz="4400" dirty="0" smtClean="0"/>
            </a:br>
            <a:endParaRPr lang="tr-TR" sz="4400" dirty="0"/>
          </a:p>
        </p:txBody>
      </p:sp>
      <p:sp>
        <p:nvSpPr>
          <p:cNvPr id="4" name="3 Altbilgi Yer Tutucusu"/>
          <p:cNvSpPr>
            <a:spLocks noGrp="1"/>
          </p:cNvSpPr>
          <p:nvPr>
            <p:ph type="ftr" sz="quarter" idx="11"/>
          </p:nvPr>
        </p:nvSpPr>
        <p:spPr>
          <a:xfrm>
            <a:off x="0" y="6453335"/>
            <a:ext cx="9144000" cy="288033"/>
          </a:xfrm>
        </p:spPr>
        <p:txBody>
          <a:bodyPr/>
          <a:lstStyle/>
          <a:p>
            <a:pPr algn="ctr"/>
            <a:r>
              <a:rPr lang="tr-TR" dirty="0" smtClean="0"/>
              <a:t>T.C. Giresun Üniversitesi İdari ve Mali İşler Daire Başkanlığı 2024</a:t>
            </a:r>
            <a:endParaRPr lang="tr-TR" dirty="0"/>
          </a:p>
        </p:txBody>
      </p:sp>
      <p:sp>
        <p:nvSpPr>
          <p:cNvPr id="5" name="4 İçerik Yer Tutucusu"/>
          <p:cNvSpPr>
            <a:spLocks noGrp="1"/>
          </p:cNvSpPr>
          <p:nvPr>
            <p:ph idx="1"/>
          </p:nvPr>
        </p:nvSpPr>
        <p:spPr>
          <a:xfrm>
            <a:off x="457200" y="2204864"/>
            <a:ext cx="8229600" cy="4249944"/>
          </a:xfrm>
        </p:spPr>
        <p:txBody>
          <a:bodyPr>
            <a:normAutofit/>
          </a:bodyPr>
          <a:lstStyle/>
          <a:p>
            <a:r>
              <a:rPr lang="tr-TR" sz="3600" dirty="0" smtClean="0"/>
              <a:t>Kamu yönetiminde yürütülen görevlerden bazıları; gerek doğası gereği ve gerekse idarenin itibarı, yolsuzluk riski, gizli bilgilerin açığa çıkması ve benzeri yönlerden diğer görevlerle kıyaslandığında çok daha büyük önem taşımaktadır. </a:t>
            </a:r>
            <a:endParaRPr lang="tr-TR"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4400" dirty="0" smtClean="0"/>
              <a:t/>
            </a:r>
            <a:br>
              <a:rPr lang="tr-TR" sz="4400" dirty="0" smtClean="0"/>
            </a:br>
            <a:r>
              <a:rPr lang="tr-TR" sz="4400" dirty="0" smtClean="0"/>
              <a:t/>
            </a:r>
            <a:br>
              <a:rPr lang="tr-TR" sz="4400" dirty="0" smtClean="0"/>
            </a:br>
            <a:r>
              <a:rPr lang="tr-TR" sz="4400" dirty="0" smtClean="0"/>
              <a:t>İdari ve Mali İşler Daire Başkanlığı’nın </a:t>
            </a:r>
            <a:r>
              <a:rPr lang="tr-TR" sz="4400" u="sng" dirty="0" smtClean="0"/>
              <a:t>Görevleri</a:t>
            </a:r>
            <a:r>
              <a:rPr lang="tr-TR" sz="4400" dirty="0" smtClean="0"/>
              <a:t/>
            </a:r>
            <a:br>
              <a:rPr lang="tr-TR" sz="4400" dirty="0" smtClean="0"/>
            </a:br>
            <a:r>
              <a:rPr lang="tr-TR" sz="4400" dirty="0" smtClean="0"/>
              <a:t/>
            </a:r>
            <a:br>
              <a:rPr lang="tr-TR" sz="4400" dirty="0" smtClean="0"/>
            </a:br>
            <a:endParaRPr lang="tr-TR" sz="4400" dirty="0"/>
          </a:p>
        </p:txBody>
      </p:sp>
      <p:sp>
        <p:nvSpPr>
          <p:cNvPr id="8" name="7 İçerik Yer Tutucusu"/>
          <p:cNvSpPr>
            <a:spLocks noGrp="1"/>
          </p:cNvSpPr>
          <p:nvPr>
            <p:ph idx="1"/>
          </p:nvPr>
        </p:nvSpPr>
        <p:spPr>
          <a:xfrm>
            <a:off x="457200" y="1916832"/>
            <a:ext cx="8229600" cy="4537976"/>
          </a:xfrm>
        </p:spPr>
        <p:txBody>
          <a:bodyPr>
            <a:normAutofit fontScale="77500" lnSpcReduction="20000"/>
          </a:bodyPr>
          <a:lstStyle/>
          <a:p>
            <a:r>
              <a:rPr lang="tr-TR" dirty="0" smtClean="0"/>
              <a:t>Üniversitenin ihtiyacı olan ve birimlerce talep edilen taşınır ve taşınmaz malların, araç, gereç ve hizmetlerin cari mevzuata göre satın alma, kiralama işlemlerini yürütmek.</a:t>
            </a:r>
          </a:p>
          <a:p>
            <a:r>
              <a:rPr lang="tr-TR" dirty="0" smtClean="0"/>
              <a:t>Tahakkuk işlemlerinin ilgili mevzuata uygun olarak sağlıklı ve süratli düzenlenmesini sağlamak.</a:t>
            </a:r>
          </a:p>
          <a:p>
            <a:r>
              <a:rPr lang="tr-TR" dirty="0" smtClean="0"/>
              <a:t>Genel evrak hizmetlerini yürütmek. </a:t>
            </a:r>
          </a:p>
          <a:p>
            <a:r>
              <a:rPr lang="tr-TR" dirty="0" smtClean="0"/>
              <a:t>Taşınır kayıt kontrol hizmetlerini yürütmek. </a:t>
            </a:r>
          </a:p>
          <a:p>
            <a:r>
              <a:rPr lang="tr-TR" dirty="0" smtClean="0"/>
              <a:t>Üniversitemizdeki hizmet araçlarının bakım-onarım ve işletmesini yürütmek. </a:t>
            </a:r>
          </a:p>
          <a:p>
            <a:r>
              <a:rPr lang="tr-TR" dirty="0" smtClean="0"/>
              <a:t>Hizmet binalarımızın ve çevresinin güvenlik ve temizlik hizmetlerini yerine getirmek. </a:t>
            </a:r>
          </a:p>
          <a:p>
            <a:r>
              <a:rPr lang="tr-TR" dirty="0" smtClean="0"/>
              <a:t>Üniversitemiz Lojmanlarının tahsis iş ve işlemlerini yürütmek.</a:t>
            </a:r>
            <a:endParaRPr lang="tr-TR" dirty="0"/>
          </a:p>
        </p:txBody>
      </p:sp>
      <p:sp>
        <p:nvSpPr>
          <p:cNvPr id="4" name="3 Altbilgi Yer Tutucusu"/>
          <p:cNvSpPr>
            <a:spLocks noGrp="1"/>
          </p:cNvSpPr>
          <p:nvPr>
            <p:ph type="ftr" sz="quarter" idx="11"/>
          </p:nvPr>
        </p:nvSpPr>
        <p:spPr>
          <a:xfrm>
            <a:off x="0" y="6480969"/>
            <a:ext cx="9144000" cy="260399"/>
          </a:xfrm>
        </p:spPr>
        <p:txBody>
          <a:bodyPr/>
          <a:lstStyle/>
          <a:p>
            <a:pPr algn="ctr"/>
            <a:r>
              <a:rPr lang="tr-TR" dirty="0" smtClean="0"/>
              <a:t>T.C. Giresun Üniversitesi İdari ve Mali İşler Daire Başkanlığı 2024</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8229600" cy="1368152"/>
          </a:xfrm>
        </p:spPr>
        <p:txBody>
          <a:bodyPr>
            <a:noAutofit/>
          </a:bodyPr>
          <a:lstStyle/>
          <a:p>
            <a:pPr algn="ctr"/>
            <a:r>
              <a:rPr lang="tr-TR" sz="4400" dirty="0" smtClean="0"/>
              <a:t/>
            </a:r>
            <a:br>
              <a:rPr lang="tr-TR" sz="4400" dirty="0" smtClean="0"/>
            </a:br>
            <a:r>
              <a:rPr lang="tr-TR" sz="4400" dirty="0" smtClean="0"/>
              <a:t/>
            </a:r>
            <a:br>
              <a:rPr lang="tr-TR" sz="4400" dirty="0" smtClean="0"/>
            </a:br>
            <a:r>
              <a:rPr lang="tr-TR" sz="4400" dirty="0" smtClean="0"/>
              <a:t>İdari ve Mali İşler Daire Başkanlığı’nın </a:t>
            </a:r>
            <a:r>
              <a:rPr lang="tr-TR" sz="4400" u="sng" dirty="0" smtClean="0"/>
              <a:t>Görevleri</a:t>
            </a:r>
            <a:r>
              <a:rPr lang="tr-TR" sz="4400" dirty="0" smtClean="0"/>
              <a:t/>
            </a:r>
            <a:br>
              <a:rPr lang="tr-TR" sz="4400" dirty="0" smtClean="0"/>
            </a:br>
            <a:r>
              <a:rPr lang="tr-TR" sz="4400" dirty="0" smtClean="0"/>
              <a:t/>
            </a:r>
            <a:br>
              <a:rPr lang="tr-TR" sz="4400" dirty="0" smtClean="0"/>
            </a:br>
            <a:endParaRPr lang="tr-TR" sz="4400" dirty="0"/>
          </a:p>
        </p:txBody>
      </p:sp>
      <p:sp>
        <p:nvSpPr>
          <p:cNvPr id="4" name="3 Altbilgi Yer Tutucusu"/>
          <p:cNvSpPr>
            <a:spLocks noGrp="1"/>
          </p:cNvSpPr>
          <p:nvPr>
            <p:ph type="ftr" sz="quarter" idx="11"/>
          </p:nvPr>
        </p:nvSpPr>
        <p:spPr>
          <a:xfrm>
            <a:off x="0" y="6525345"/>
            <a:ext cx="9144000" cy="216024"/>
          </a:xfrm>
        </p:spPr>
        <p:txBody>
          <a:bodyPr/>
          <a:lstStyle/>
          <a:p>
            <a:pPr algn="ctr"/>
            <a:r>
              <a:rPr lang="tr-TR" dirty="0" smtClean="0"/>
              <a:t>T.C. Giresun Üniversitesi İdari ve Mali İşler Daire Başkanlığı 2024</a:t>
            </a:r>
            <a:endParaRPr lang="tr-TR" dirty="0"/>
          </a:p>
        </p:txBody>
      </p:sp>
      <p:pic>
        <p:nvPicPr>
          <p:cNvPr id="7" name="6 Resim"/>
          <p:cNvPicPr/>
          <p:nvPr/>
        </p:nvPicPr>
        <p:blipFill>
          <a:blip r:embed="rId2" cstate="print"/>
          <a:srcRect/>
          <a:stretch>
            <a:fillRect/>
          </a:stretch>
        </p:blipFill>
        <p:spPr bwMode="auto">
          <a:xfrm>
            <a:off x="323528" y="1916832"/>
            <a:ext cx="8352928" cy="446449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8229600" cy="648072"/>
          </a:xfrm>
        </p:spPr>
        <p:txBody>
          <a:bodyPr>
            <a:noAutofit/>
          </a:bodyPr>
          <a:lstStyle/>
          <a:p>
            <a:pPr algn="ctr"/>
            <a:r>
              <a:rPr lang="tr-TR" sz="4400" dirty="0" smtClean="0"/>
              <a:t/>
            </a:r>
            <a:br>
              <a:rPr lang="tr-TR" sz="4400" dirty="0" smtClean="0"/>
            </a:br>
            <a:r>
              <a:rPr lang="tr-TR" sz="4400" dirty="0" smtClean="0"/>
              <a:t/>
            </a:r>
            <a:br>
              <a:rPr lang="tr-TR" sz="4400" dirty="0" smtClean="0"/>
            </a:br>
            <a:r>
              <a:rPr lang="tr-TR" sz="4400" dirty="0" smtClean="0"/>
              <a:t>Hassas Görevler</a:t>
            </a:r>
            <a:br>
              <a:rPr lang="tr-TR" sz="4400" dirty="0" smtClean="0"/>
            </a:br>
            <a:r>
              <a:rPr lang="tr-TR" sz="4400" dirty="0" smtClean="0"/>
              <a:t/>
            </a:r>
            <a:br>
              <a:rPr lang="tr-TR" sz="4400" dirty="0" smtClean="0"/>
            </a:br>
            <a:endParaRPr lang="tr-TR" sz="4400" dirty="0"/>
          </a:p>
        </p:txBody>
      </p:sp>
      <p:sp>
        <p:nvSpPr>
          <p:cNvPr id="4" name="3 Altbilgi Yer Tutucusu"/>
          <p:cNvSpPr>
            <a:spLocks noGrp="1"/>
          </p:cNvSpPr>
          <p:nvPr>
            <p:ph type="ftr" sz="quarter" idx="11"/>
          </p:nvPr>
        </p:nvSpPr>
        <p:spPr>
          <a:xfrm>
            <a:off x="0" y="6453335"/>
            <a:ext cx="9144000" cy="288033"/>
          </a:xfrm>
        </p:spPr>
        <p:txBody>
          <a:bodyPr/>
          <a:lstStyle/>
          <a:p>
            <a:pPr algn="ctr"/>
            <a:r>
              <a:rPr lang="tr-TR" dirty="0" smtClean="0"/>
              <a:t>T.C. Giresun Üniversitesi İdari ve Mali İşler Daire Başkanlığı 2024</a:t>
            </a:r>
            <a:endParaRPr lang="tr-TR" dirty="0"/>
          </a:p>
        </p:txBody>
      </p:sp>
      <p:pic>
        <p:nvPicPr>
          <p:cNvPr id="6" name="5 Resim"/>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95536" y="1412776"/>
            <a:ext cx="8496984" cy="496855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8229600" cy="1368152"/>
          </a:xfrm>
        </p:spPr>
        <p:txBody>
          <a:bodyPr>
            <a:noAutofit/>
          </a:bodyPr>
          <a:lstStyle/>
          <a:p>
            <a:pPr algn="ctr"/>
            <a:r>
              <a:rPr lang="tr-TR" sz="4400" dirty="0" smtClean="0"/>
              <a:t/>
            </a:r>
            <a:br>
              <a:rPr lang="tr-TR" sz="4400" dirty="0" smtClean="0"/>
            </a:br>
            <a:r>
              <a:rPr lang="tr-TR" sz="4400" dirty="0" smtClean="0"/>
              <a:t/>
            </a:r>
            <a:br>
              <a:rPr lang="tr-TR" sz="4400" dirty="0" smtClean="0"/>
            </a:br>
            <a:r>
              <a:rPr lang="tr-TR" sz="4400" dirty="0" smtClean="0"/>
              <a:t>İdari ve Mali İşler Daire Başkanlığı için Hassas Görevler</a:t>
            </a:r>
            <a:br>
              <a:rPr lang="tr-TR" sz="4400" dirty="0" smtClean="0"/>
            </a:br>
            <a:r>
              <a:rPr lang="tr-TR" sz="4400" dirty="0" smtClean="0"/>
              <a:t/>
            </a:r>
            <a:br>
              <a:rPr lang="tr-TR" sz="4400" dirty="0" smtClean="0"/>
            </a:br>
            <a:endParaRPr lang="tr-TR" sz="4400" dirty="0"/>
          </a:p>
        </p:txBody>
      </p:sp>
      <p:sp>
        <p:nvSpPr>
          <p:cNvPr id="4" name="3 Altbilgi Yer Tutucusu"/>
          <p:cNvSpPr>
            <a:spLocks noGrp="1"/>
          </p:cNvSpPr>
          <p:nvPr>
            <p:ph type="ftr" sz="quarter" idx="11"/>
          </p:nvPr>
        </p:nvSpPr>
        <p:spPr>
          <a:xfrm>
            <a:off x="0" y="6453336"/>
            <a:ext cx="9144000" cy="288033"/>
          </a:xfrm>
        </p:spPr>
        <p:txBody>
          <a:bodyPr/>
          <a:lstStyle/>
          <a:p>
            <a:pPr algn="ctr"/>
            <a:r>
              <a:rPr lang="tr-TR" dirty="0" smtClean="0"/>
              <a:t>T.C. Giresun Üniversitesi İdari ve Mali İşler Daire Başkanlığı 2024</a:t>
            </a:r>
            <a:endParaRPr lang="tr-TR" dirty="0"/>
          </a:p>
        </p:txBody>
      </p:sp>
      <p:sp>
        <p:nvSpPr>
          <p:cNvPr id="5" name="4 İçerik Yer Tutucusu"/>
          <p:cNvSpPr>
            <a:spLocks noGrp="1"/>
          </p:cNvSpPr>
          <p:nvPr>
            <p:ph idx="1"/>
          </p:nvPr>
        </p:nvSpPr>
        <p:spPr>
          <a:xfrm>
            <a:off x="457200" y="2204864"/>
            <a:ext cx="8229600" cy="4249944"/>
          </a:xfrm>
        </p:spPr>
        <p:txBody>
          <a:bodyPr>
            <a:normAutofit/>
          </a:bodyPr>
          <a:lstStyle/>
          <a:p>
            <a:r>
              <a:rPr lang="tr-TR" sz="3600" dirty="0" smtClean="0"/>
              <a:t>Mali değeri yüksek olan iş ve işlemler ile ilgili görevler</a:t>
            </a:r>
          </a:p>
          <a:p>
            <a:pPr>
              <a:buNone/>
            </a:pPr>
            <a:endParaRPr lang="tr-TR" sz="3600" dirty="0" smtClean="0"/>
          </a:p>
          <a:p>
            <a:pPr lvl="1"/>
            <a:r>
              <a:rPr lang="tr-TR" sz="3200" dirty="0" err="1" smtClean="0"/>
              <a:t>Satınalma</a:t>
            </a:r>
            <a:r>
              <a:rPr lang="tr-TR" sz="3200" dirty="0" smtClean="0"/>
              <a:t> İhaleleri</a:t>
            </a:r>
          </a:p>
          <a:p>
            <a:pPr lvl="1"/>
            <a:r>
              <a:rPr lang="tr-TR" sz="3200" dirty="0" smtClean="0"/>
              <a:t>Doğrudan Teminler</a:t>
            </a:r>
          </a:p>
          <a:p>
            <a:pPr lvl="1"/>
            <a:r>
              <a:rPr lang="tr-TR" sz="3200" dirty="0" smtClean="0"/>
              <a:t>Kiralama İhaleleri</a:t>
            </a:r>
            <a:endParaRPr lang="tr-TR" sz="3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8229600" cy="864096"/>
          </a:xfrm>
        </p:spPr>
        <p:txBody>
          <a:bodyPr>
            <a:noAutofit/>
          </a:bodyPr>
          <a:lstStyle/>
          <a:p>
            <a:pPr algn="ctr"/>
            <a:r>
              <a:rPr lang="tr-TR" sz="4400" dirty="0" smtClean="0"/>
              <a:t/>
            </a:r>
            <a:br>
              <a:rPr lang="tr-TR" sz="4400" dirty="0" smtClean="0"/>
            </a:br>
            <a:r>
              <a:rPr lang="tr-TR" sz="4400" dirty="0" smtClean="0"/>
              <a:t/>
            </a:r>
            <a:br>
              <a:rPr lang="tr-TR" sz="4400" dirty="0" smtClean="0"/>
            </a:br>
            <a:r>
              <a:rPr lang="tr-TR" sz="4400" dirty="0" smtClean="0"/>
              <a:t> Görev Sonuçlarının İzlenmesi</a:t>
            </a:r>
            <a:br>
              <a:rPr lang="tr-TR" sz="4400" dirty="0" smtClean="0"/>
            </a:br>
            <a:r>
              <a:rPr lang="tr-TR" sz="4400" dirty="0" smtClean="0"/>
              <a:t/>
            </a:r>
            <a:br>
              <a:rPr lang="tr-TR" sz="4400" dirty="0" smtClean="0"/>
            </a:br>
            <a:endParaRPr lang="tr-TR" sz="4400" dirty="0"/>
          </a:p>
        </p:txBody>
      </p:sp>
      <p:sp>
        <p:nvSpPr>
          <p:cNvPr id="4" name="3 Altbilgi Yer Tutucusu"/>
          <p:cNvSpPr>
            <a:spLocks noGrp="1"/>
          </p:cNvSpPr>
          <p:nvPr>
            <p:ph type="ftr" sz="quarter" idx="11"/>
          </p:nvPr>
        </p:nvSpPr>
        <p:spPr>
          <a:xfrm>
            <a:off x="0" y="6453335"/>
            <a:ext cx="9144000" cy="288033"/>
          </a:xfrm>
        </p:spPr>
        <p:txBody>
          <a:bodyPr/>
          <a:lstStyle/>
          <a:p>
            <a:pPr algn="ctr"/>
            <a:r>
              <a:rPr lang="tr-TR" dirty="0" smtClean="0"/>
              <a:t>T.C. Giresun Üniversitesi İdari ve Mali İşler Daire Başkanlığı 2024</a:t>
            </a:r>
            <a:endParaRPr lang="tr-TR" dirty="0"/>
          </a:p>
        </p:txBody>
      </p:sp>
      <p:sp>
        <p:nvSpPr>
          <p:cNvPr id="5" name="4 İçerik Yer Tutucusu"/>
          <p:cNvSpPr>
            <a:spLocks noGrp="1"/>
          </p:cNvSpPr>
          <p:nvPr>
            <p:ph idx="1"/>
          </p:nvPr>
        </p:nvSpPr>
        <p:spPr>
          <a:xfrm>
            <a:off x="457200" y="1628800"/>
            <a:ext cx="8229600" cy="4826008"/>
          </a:xfrm>
        </p:spPr>
        <p:txBody>
          <a:bodyPr>
            <a:normAutofit fontScale="85000" lnSpcReduction="10000"/>
          </a:bodyPr>
          <a:lstStyle/>
          <a:p>
            <a:r>
              <a:rPr lang="tr-TR" sz="3600" dirty="0" smtClean="0"/>
              <a:t>Yöneticiler birimlerinin faaliyetlerini, yazılı ya da sözlü verdikleri talimatlarla yürütmektedir. Ancak, birimlerin yapısı, organizasyonun karmaşıklığı, dağınık teşkilatlanma, çalışan personel sayısının fazla olması, yürütülen görevlerin çeşitli olması ve benzeri nedenlerle verilen görevlerin sonuçlarının izlenmesi yönetim açısından zor olabilmektedir. Yöneticiler, bu zorluğun üstesinden gelmek için çeşitli raporlama araçları, düzenli toplantılar gibi çeşitli yöntemler geliştirmelidir.</a:t>
            </a:r>
            <a:endParaRPr lang="tr-TR"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8229600" cy="1296144"/>
          </a:xfrm>
        </p:spPr>
        <p:txBody>
          <a:bodyPr>
            <a:noAutofit/>
          </a:bodyPr>
          <a:lstStyle/>
          <a:p>
            <a:pPr algn="ctr"/>
            <a:r>
              <a:rPr lang="tr-TR" sz="4400" dirty="0" smtClean="0"/>
              <a:t/>
            </a:r>
            <a:br>
              <a:rPr lang="tr-TR" sz="4400" dirty="0" smtClean="0"/>
            </a:br>
            <a:r>
              <a:rPr lang="tr-TR" sz="4400" dirty="0" smtClean="0"/>
              <a:t/>
            </a:r>
            <a:br>
              <a:rPr lang="tr-TR" sz="4400" dirty="0" smtClean="0"/>
            </a:br>
            <a:r>
              <a:rPr lang="tr-TR" sz="4400" dirty="0" smtClean="0"/>
              <a:t>Giresun Üniversitesi </a:t>
            </a:r>
            <a:br>
              <a:rPr lang="tr-TR" sz="4400" dirty="0" smtClean="0"/>
            </a:br>
            <a:r>
              <a:rPr lang="tr-TR" sz="4400" dirty="0" smtClean="0"/>
              <a:t> Görev Sonuçlarının İzlenmesi</a:t>
            </a:r>
            <a:br>
              <a:rPr lang="tr-TR" sz="4400" dirty="0" smtClean="0"/>
            </a:br>
            <a:r>
              <a:rPr lang="tr-TR" sz="4400" dirty="0" smtClean="0"/>
              <a:t/>
            </a:r>
            <a:br>
              <a:rPr lang="tr-TR" sz="4400" dirty="0" smtClean="0"/>
            </a:br>
            <a:endParaRPr lang="tr-TR" sz="4400" dirty="0"/>
          </a:p>
        </p:txBody>
      </p:sp>
      <p:sp>
        <p:nvSpPr>
          <p:cNvPr id="4" name="3 Altbilgi Yer Tutucusu"/>
          <p:cNvSpPr>
            <a:spLocks noGrp="1"/>
          </p:cNvSpPr>
          <p:nvPr>
            <p:ph type="ftr" sz="quarter" idx="11"/>
          </p:nvPr>
        </p:nvSpPr>
        <p:spPr>
          <a:xfrm>
            <a:off x="0" y="6453335"/>
            <a:ext cx="9144000" cy="288033"/>
          </a:xfrm>
        </p:spPr>
        <p:txBody>
          <a:bodyPr/>
          <a:lstStyle/>
          <a:p>
            <a:pPr algn="ctr"/>
            <a:r>
              <a:rPr lang="tr-TR" dirty="0" smtClean="0"/>
              <a:t>T.C. Giresun Üniversitesi İdari ve Mali İşler Daire Başkanlığı 2024</a:t>
            </a:r>
            <a:endParaRPr lang="tr-TR" dirty="0"/>
          </a:p>
        </p:txBody>
      </p:sp>
      <p:sp>
        <p:nvSpPr>
          <p:cNvPr id="5" name="4 İçerik Yer Tutucusu"/>
          <p:cNvSpPr>
            <a:spLocks noGrp="1"/>
          </p:cNvSpPr>
          <p:nvPr>
            <p:ph idx="1"/>
          </p:nvPr>
        </p:nvSpPr>
        <p:spPr>
          <a:xfrm>
            <a:off x="457200" y="2276872"/>
            <a:ext cx="8229600" cy="4177936"/>
          </a:xfrm>
        </p:spPr>
        <p:txBody>
          <a:bodyPr>
            <a:normAutofit/>
          </a:bodyPr>
          <a:lstStyle/>
          <a:p>
            <a:r>
              <a:rPr lang="tr-TR" sz="3200" dirty="0" smtClean="0"/>
              <a:t>Stratejik Planlar</a:t>
            </a:r>
          </a:p>
          <a:p>
            <a:r>
              <a:rPr lang="tr-TR" sz="3200" dirty="0" smtClean="0"/>
              <a:t>Kurum İç Değerlendirme Raporları</a:t>
            </a:r>
          </a:p>
          <a:p>
            <a:r>
              <a:rPr lang="tr-TR" sz="3200" dirty="0" smtClean="0"/>
              <a:t>İdare Faaliyet Raporları</a:t>
            </a:r>
          </a:p>
          <a:p>
            <a:r>
              <a:rPr lang="tr-TR" sz="3200" dirty="0" smtClean="0"/>
              <a:t>Performans Raporları</a:t>
            </a:r>
          </a:p>
          <a:p>
            <a:r>
              <a:rPr lang="tr-TR" sz="3200" dirty="0" smtClean="0"/>
              <a:t>Kurumsal Mali Durum ve Beklentiler Raporu</a:t>
            </a:r>
            <a:endParaRPr lang="tr-T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0"/>
            <a:ext cx="8229600" cy="857272"/>
          </a:xfrm>
        </p:spPr>
        <p:txBody>
          <a:bodyPr>
            <a:normAutofit fontScale="90000"/>
          </a:bodyPr>
          <a:lstStyle/>
          <a:p>
            <a:pPr algn="ctr"/>
            <a:r>
              <a:rPr lang="tr-TR" sz="3600" dirty="0" smtClean="0"/>
              <a:t>KAMU İÇ KONTROL STANDARTLARI ŞEMASI</a:t>
            </a:r>
            <a:endParaRPr lang="tr-TR" sz="36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357158" y="1000108"/>
            <a:ext cx="8358245" cy="5324492"/>
          </a:xfrm>
          <a:prstGeom prst="rect">
            <a:avLst/>
          </a:prstGeom>
          <a:noFill/>
          <a:ln w="9525">
            <a:solidFill>
              <a:schemeClr val="tx1"/>
            </a:solidFill>
            <a:miter lim="800000"/>
            <a:headEnd/>
            <a:tailEnd/>
          </a:ln>
        </p:spPr>
      </p:pic>
      <p:sp>
        <p:nvSpPr>
          <p:cNvPr id="5" name="4 Altbilgi Yer Tutucusu"/>
          <p:cNvSpPr>
            <a:spLocks noGrp="1"/>
          </p:cNvSpPr>
          <p:nvPr>
            <p:ph type="ftr" sz="quarter" idx="11"/>
          </p:nvPr>
        </p:nvSpPr>
        <p:spPr>
          <a:xfrm>
            <a:off x="0" y="6453336"/>
            <a:ext cx="9144000" cy="268139"/>
          </a:xfrm>
        </p:spPr>
        <p:txBody>
          <a:bodyPr/>
          <a:lstStyle/>
          <a:p>
            <a:pPr algn="ctr"/>
            <a:r>
              <a:rPr lang="tr-TR" dirty="0" smtClean="0"/>
              <a:t>T.C. Giresun Üniversitesi İdari ve Mali İşler Daire Başkanlığı 2024</a:t>
            </a: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584176"/>
          </a:xfrm>
        </p:spPr>
        <p:txBody>
          <a:bodyPr>
            <a:noAutofit/>
          </a:bodyPr>
          <a:lstStyle/>
          <a:p>
            <a:pPr algn="ctr"/>
            <a:r>
              <a:rPr lang="tr-TR" sz="4400" dirty="0" smtClean="0"/>
              <a:t/>
            </a:r>
            <a:br>
              <a:rPr lang="tr-TR" sz="4400" dirty="0" smtClean="0"/>
            </a:br>
            <a:r>
              <a:rPr lang="tr-TR" sz="4400" dirty="0" smtClean="0"/>
              <a:t/>
            </a:r>
            <a:br>
              <a:rPr lang="tr-TR" sz="4400" dirty="0" smtClean="0"/>
            </a:br>
            <a:r>
              <a:rPr lang="tr-TR" sz="4400" b="1" dirty="0" smtClean="0"/>
              <a:t> </a:t>
            </a:r>
            <a:br>
              <a:rPr lang="tr-TR" sz="4400" b="1" dirty="0" smtClean="0"/>
            </a:br>
            <a:r>
              <a:rPr lang="tr-TR" sz="4400" b="1" dirty="0" smtClean="0"/>
              <a:t>KAMU İÇ KONTROL STANDARTLARI TEBLİĞİ</a:t>
            </a:r>
            <a:br>
              <a:rPr lang="tr-TR" sz="4400" b="1" dirty="0" smtClean="0"/>
            </a:br>
            <a:r>
              <a:rPr lang="tr-TR" sz="4400" dirty="0" smtClean="0"/>
              <a:t/>
            </a:r>
            <a:br>
              <a:rPr lang="tr-TR" sz="4400" dirty="0" smtClean="0"/>
            </a:br>
            <a:r>
              <a:rPr lang="tr-TR" sz="4400" dirty="0" smtClean="0"/>
              <a:t/>
            </a:r>
            <a:br>
              <a:rPr lang="tr-TR" sz="4400" dirty="0" smtClean="0"/>
            </a:br>
            <a:endParaRPr lang="tr-TR" sz="4400" dirty="0"/>
          </a:p>
        </p:txBody>
      </p:sp>
      <p:sp>
        <p:nvSpPr>
          <p:cNvPr id="4" name="3 Altbilgi Yer Tutucusu"/>
          <p:cNvSpPr>
            <a:spLocks noGrp="1"/>
          </p:cNvSpPr>
          <p:nvPr>
            <p:ph type="ftr" sz="quarter" idx="11"/>
          </p:nvPr>
        </p:nvSpPr>
        <p:spPr>
          <a:xfrm>
            <a:off x="0" y="6453335"/>
            <a:ext cx="9144000" cy="288033"/>
          </a:xfrm>
        </p:spPr>
        <p:txBody>
          <a:bodyPr/>
          <a:lstStyle/>
          <a:p>
            <a:pPr algn="ctr"/>
            <a:r>
              <a:rPr lang="tr-TR" dirty="0" smtClean="0"/>
              <a:t>T.C. Giresun Üniversitesi İdari ve Mali İşler Daire Başkanlığı 2024</a:t>
            </a:r>
            <a:endParaRPr lang="tr-TR" dirty="0"/>
          </a:p>
        </p:txBody>
      </p:sp>
      <p:sp>
        <p:nvSpPr>
          <p:cNvPr id="5" name="4 İçerik Yer Tutucusu"/>
          <p:cNvSpPr>
            <a:spLocks noGrp="1"/>
          </p:cNvSpPr>
          <p:nvPr>
            <p:ph idx="1"/>
          </p:nvPr>
        </p:nvSpPr>
        <p:spPr>
          <a:xfrm>
            <a:off x="457200" y="1916832"/>
            <a:ext cx="8229600" cy="4537976"/>
          </a:xfrm>
        </p:spPr>
        <p:txBody>
          <a:bodyPr>
            <a:normAutofit fontScale="55000" lnSpcReduction="20000"/>
          </a:bodyPr>
          <a:lstStyle/>
          <a:p>
            <a:pPr>
              <a:buNone/>
            </a:pPr>
            <a:r>
              <a:rPr lang="tr-TR" sz="2800" b="1" dirty="0" smtClean="0"/>
              <a:t>Standart: 2. Misyon, organizasyon yapısı ve görevler</a:t>
            </a:r>
          </a:p>
          <a:p>
            <a:pPr>
              <a:buNone/>
            </a:pPr>
            <a:endParaRPr lang="tr-TR" sz="2800" dirty="0" smtClean="0"/>
          </a:p>
          <a:p>
            <a:r>
              <a:rPr lang="tr-TR" sz="2900" dirty="0" smtClean="0"/>
              <a:t>	İdarelerin misyonu ile birimlerin ve personelin görev tanımları yazılı olarak belirlenmeli, personele duyurulmalı ve idarede uygun bir organizasyon yapısı oluşturulmalıdır. </a:t>
            </a:r>
          </a:p>
          <a:p>
            <a:r>
              <a:rPr lang="tr-TR" sz="2900" dirty="0" smtClean="0"/>
              <a:t>	Bu standart için gerekli genel şartlar:</a:t>
            </a:r>
          </a:p>
          <a:p>
            <a:r>
              <a:rPr lang="tr-TR" sz="2900" dirty="0" smtClean="0"/>
              <a:t>	2.1. İdarenin misyonu yazılı olarak belirlenmeli, duyurulmalı ve personel tarafından benimsenmesi sağlanmalıdır. </a:t>
            </a:r>
          </a:p>
          <a:p>
            <a:r>
              <a:rPr lang="tr-TR" sz="2900" dirty="0" smtClean="0"/>
              <a:t>	2.2. Misyonun gerçekleştirilmesini sağlamak üzere idare birimleri ve alt birimlerince yürütülecek görevler yazılı olarak tanımlanmalı ve duyurulmalıdır.</a:t>
            </a:r>
          </a:p>
          <a:p>
            <a:r>
              <a:rPr lang="tr-TR" sz="2900" dirty="0" smtClean="0"/>
              <a:t>	2.3. İdare birimlerinde personelin görevlerini ve bu görevlere ilişkin yetki ve sorumluluklarını kapsayan görev dağılım çizelgesi oluşturulmalı ve personele bildirilmelidir.</a:t>
            </a:r>
          </a:p>
          <a:p>
            <a:r>
              <a:rPr lang="tr-TR" sz="2900" dirty="0" smtClean="0"/>
              <a:t>	2.4. İdarenin ve birimlerinin teşkilat şeması olmalı ve buna bağlı olarak fonksiyonel görev dağılımı belirlenmelidir. </a:t>
            </a:r>
          </a:p>
          <a:p>
            <a:r>
              <a:rPr lang="tr-TR" sz="2900" dirty="0" smtClean="0"/>
              <a:t>	2.5. İdarenin ve birimlerinin organizasyon yapısı, temel yetki ve sorumluluk dağılımı, hesap verebilirlik ve uygun raporlama ilişkisini gösterecek şekilde olmalıdır.</a:t>
            </a:r>
          </a:p>
          <a:p>
            <a:r>
              <a:rPr lang="tr-TR" sz="2900" dirty="0" smtClean="0"/>
              <a:t>	2.6. İdarenin yöneticileri, faaliyetlerin yürütülmesinde hassas görevlere ilişkin prosedürleri belirlemeli ve personele duyurmalıdır. </a:t>
            </a:r>
          </a:p>
          <a:p>
            <a:r>
              <a:rPr lang="tr-TR" sz="2900" dirty="0" smtClean="0"/>
              <a:t>	2.7. Her düzeydeki yöneticiler verilen görevlerin sonucunu izlemeye yönelik mekanizmalar oluşturmalıdır.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2796350"/>
          </a:xfrm>
        </p:spPr>
        <p:txBody>
          <a:bodyPr/>
          <a:lstStyle/>
          <a:p>
            <a:pPr algn="ctr"/>
            <a:r>
              <a:rPr lang="tr-TR" dirty="0" smtClean="0"/>
              <a:t>DİNLEDİĞİNİZ İÇİN TEŞEKKÜRLER.</a:t>
            </a:r>
            <a:endParaRPr lang="tr-TR" dirty="0"/>
          </a:p>
        </p:txBody>
      </p:sp>
      <p:sp>
        <p:nvSpPr>
          <p:cNvPr id="3" name="2 İçerik Yer Tutucusu"/>
          <p:cNvSpPr>
            <a:spLocks noGrp="1"/>
          </p:cNvSpPr>
          <p:nvPr>
            <p:ph idx="1"/>
          </p:nvPr>
        </p:nvSpPr>
        <p:spPr>
          <a:xfrm>
            <a:off x="457200" y="4143380"/>
            <a:ext cx="8229600" cy="2181220"/>
          </a:xfrm>
        </p:spPr>
        <p:txBody>
          <a:bodyPr>
            <a:normAutofit/>
          </a:bodyPr>
          <a:lstStyle/>
          <a:p>
            <a:r>
              <a:rPr lang="tr-TR" sz="2400" u="sng" dirty="0" smtClean="0"/>
              <a:t>Yararlanılan Kaynaklar:</a:t>
            </a:r>
          </a:p>
          <a:p>
            <a:r>
              <a:rPr lang="tr-TR" sz="1800" dirty="0" smtClean="0">
                <a:cs typeface="Arial" pitchFamily="34" charset="0"/>
              </a:rPr>
              <a:t>26.12.2007 Tarih ve 26738 sayılı Resmi Gazetede yayımlanan Kamu İç Kontrol Standartları Tebliği</a:t>
            </a:r>
          </a:p>
          <a:p>
            <a:r>
              <a:rPr lang="tr-TR" sz="1800" dirty="0" smtClean="0">
                <a:cs typeface="Arial" pitchFamily="34" charset="0"/>
              </a:rPr>
              <a:t>Kamu İç Kontrol Rehberi (</a:t>
            </a:r>
            <a:r>
              <a:rPr lang="tr-TR" sz="1800" dirty="0" smtClean="0"/>
              <a:t>Avrupa Birliği tarafından finanse edilen TR07-IBFI-02 numaralı Eşleştirme Projesi kapsamında hazırlanmıştır.)</a:t>
            </a:r>
          </a:p>
        </p:txBody>
      </p:sp>
      <p:sp>
        <p:nvSpPr>
          <p:cNvPr id="4" name="3 Altbilgi Yer Tutucusu"/>
          <p:cNvSpPr>
            <a:spLocks noGrp="1"/>
          </p:cNvSpPr>
          <p:nvPr>
            <p:ph type="ftr" sz="quarter" idx="11"/>
          </p:nvPr>
        </p:nvSpPr>
        <p:spPr>
          <a:xfrm>
            <a:off x="0" y="6453336"/>
            <a:ext cx="9144000" cy="268139"/>
          </a:xfrm>
        </p:spPr>
        <p:txBody>
          <a:bodyPr/>
          <a:lstStyle/>
          <a:p>
            <a:pPr algn="ctr"/>
            <a:r>
              <a:rPr lang="tr-TR" dirty="0" smtClean="0"/>
              <a:t>T.C. Giresun Üniversitesi İdari ve Mali İşler Daire Başkanlığı 2024</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Başlık"/>
          <p:cNvSpPr>
            <a:spLocks noGrp="1"/>
          </p:cNvSpPr>
          <p:nvPr>
            <p:ph type="ctrTitle"/>
          </p:nvPr>
        </p:nvSpPr>
        <p:spPr>
          <a:xfrm>
            <a:off x="540544" y="776289"/>
            <a:ext cx="8062912" cy="852512"/>
          </a:xfrm>
        </p:spPr>
        <p:txBody>
          <a:bodyPr>
            <a:normAutofit fontScale="90000"/>
          </a:bodyPr>
          <a:lstStyle/>
          <a:p>
            <a:pPr algn="ctr"/>
            <a:r>
              <a:rPr lang="tr-TR" dirty="0" smtClean="0"/>
              <a:t>Bu Standart İle Hedeflenen Nedir?</a:t>
            </a:r>
            <a:endParaRPr lang="tr-TR" dirty="0"/>
          </a:p>
        </p:txBody>
      </p:sp>
      <p:sp>
        <p:nvSpPr>
          <p:cNvPr id="11" name="10 Alt Başlık"/>
          <p:cNvSpPr>
            <a:spLocks noGrp="1"/>
          </p:cNvSpPr>
          <p:nvPr>
            <p:ph type="subTitle" idx="1"/>
          </p:nvPr>
        </p:nvSpPr>
        <p:spPr/>
        <p:txBody>
          <a:bodyPr/>
          <a:lstStyle/>
          <a:p>
            <a:endParaRPr lang="tr-TR"/>
          </a:p>
        </p:txBody>
      </p:sp>
      <p:sp>
        <p:nvSpPr>
          <p:cNvPr id="5" name="4 Altbilgi Yer Tutucusu"/>
          <p:cNvSpPr>
            <a:spLocks noGrp="1"/>
          </p:cNvSpPr>
          <p:nvPr>
            <p:ph type="ftr" sz="quarter" idx="11"/>
          </p:nvPr>
        </p:nvSpPr>
        <p:spPr>
          <a:xfrm>
            <a:off x="0" y="6381328"/>
            <a:ext cx="9144000" cy="360040"/>
          </a:xfrm>
        </p:spPr>
        <p:txBody>
          <a:bodyPr/>
          <a:lstStyle/>
          <a:p>
            <a:pPr algn="ctr"/>
            <a:r>
              <a:rPr lang="tr-TR" dirty="0" smtClean="0"/>
              <a:t>T.C. Giresun Üniversitesi İdari ve Mali İşler Daire Başkanlığı 2024</a:t>
            </a:r>
            <a:endParaRPr lang="tr-TR" dirty="0"/>
          </a:p>
        </p:txBody>
      </p:sp>
      <p:pic>
        <p:nvPicPr>
          <p:cNvPr id="7" name="6 Resim"/>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95536" y="2492896"/>
            <a:ext cx="8568951" cy="309634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Başlık"/>
          <p:cNvSpPr>
            <a:spLocks noGrp="1"/>
          </p:cNvSpPr>
          <p:nvPr>
            <p:ph type="ctrTitle"/>
          </p:nvPr>
        </p:nvSpPr>
        <p:spPr>
          <a:xfrm>
            <a:off x="540544" y="776288"/>
            <a:ext cx="8062912" cy="1572592"/>
          </a:xfrm>
        </p:spPr>
        <p:txBody>
          <a:bodyPr>
            <a:normAutofit/>
          </a:bodyPr>
          <a:lstStyle/>
          <a:p>
            <a:pPr algn="ctr"/>
            <a:r>
              <a:rPr lang="tr-TR" dirty="0" smtClean="0"/>
              <a:t>Bu Standart Oluşturulurken Faydalanılan Mevzuatlar</a:t>
            </a:r>
            <a:endParaRPr lang="tr-TR" dirty="0"/>
          </a:p>
        </p:txBody>
      </p:sp>
      <p:sp>
        <p:nvSpPr>
          <p:cNvPr id="5" name="4 Altbilgi Yer Tutucusu"/>
          <p:cNvSpPr>
            <a:spLocks noGrp="1"/>
          </p:cNvSpPr>
          <p:nvPr>
            <p:ph type="ftr" sz="quarter" idx="11"/>
          </p:nvPr>
        </p:nvSpPr>
        <p:spPr>
          <a:xfrm>
            <a:off x="0" y="6381328"/>
            <a:ext cx="9144000" cy="288032"/>
          </a:xfrm>
        </p:spPr>
        <p:txBody>
          <a:bodyPr/>
          <a:lstStyle/>
          <a:p>
            <a:pPr algn="ctr"/>
            <a:r>
              <a:rPr lang="tr-TR" dirty="0" smtClean="0"/>
              <a:t>T.C. Giresun Üniversitesi İdari ve Mali İşler Daire Başkanlığı 2024</a:t>
            </a:r>
            <a:endParaRPr lang="tr-TR" dirty="0"/>
          </a:p>
        </p:txBody>
      </p:sp>
      <p:pic>
        <p:nvPicPr>
          <p:cNvPr id="6" name="5 Resim"/>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67544" y="2708920"/>
            <a:ext cx="8064895" cy="267764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857256"/>
          </a:xfrm>
        </p:spPr>
        <p:txBody>
          <a:bodyPr>
            <a:normAutofit fontScale="90000"/>
          </a:bodyPr>
          <a:lstStyle/>
          <a:p>
            <a:r>
              <a:rPr lang="tr-TR" altLang="tr-TR" sz="4000" dirty="0" smtClean="0"/>
              <a:t>Bileşen 1 : </a:t>
            </a:r>
            <a:r>
              <a:rPr lang="tr-TR" altLang="tr-TR" sz="5400" dirty="0" smtClean="0"/>
              <a:t>Kontrol Ortamı</a:t>
            </a:r>
            <a:endParaRPr lang="tr-TR" sz="5400" dirty="0"/>
          </a:p>
        </p:txBody>
      </p:sp>
      <p:sp>
        <p:nvSpPr>
          <p:cNvPr id="3" name="2 İçerik Yer Tutucusu"/>
          <p:cNvSpPr>
            <a:spLocks noGrp="1"/>
          </p:cNvSpPr>
          <p:nvPr>
            <p:ph idx="1"/>
          </p:nvPr>
        </p:nvSpPr>
        <p:spPr>
          <a:xfrm>
            <a:off x="457200" y="1285860"/>
            <a:ext cx="8075240" cy="1063020"/>
          </a:xfrm>
        </p:spPr>
        <p:txBody>
          <a:bodyPr>
            <a:normAutofit/>
          </a:bodyPr>
          <a:lstStyle/>
          <a:p>
            <a:pPr marL="274320" lvl="0" indent="-274320">
              <a:buClr>
                <a:schemeClr val="accent3"/>
              </a:buClr>
              <a:buSzPct val="95000"/>
              <a:buFont typeface="Arial" pitchFamily="34" charset="0"/>
              <a:buChar char="•"/>
              <a:defRPr/>
            </a:pPr>
            <a:r>
              <a:rPr lang="tr-TR" altLang="tr-TR" sz="28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Standart 2</a:t>
            </a:r>
            <a:r>
              <a:rPr lang="tr-TR" altLang="tr-TR" sz="2800" dirty="0" smtClean="0">
                <a:effectLst>
                  <a:outerShdw blurRad="38100" dist="38100" dir="2700000" algn="tl">
                    <a:srgbClr val="000000">
                      <a:alpha val="43137"/>
                    </a:srgbClr>
                  </a:outerShdw>
                </a:effectLst>
                <a:latin typeface="Arial" pitchFamily="34" charset="0"/>
                <a:cs typeface="Arial" pitchFamily="34" charset="0"/>
              </a:rPr>
              <a:t>:</a:t>
            </a:r>
            <a:r>
              <a:rPr lang="tr-TR" altLang="tr-TR" sz="2400" dirty="0" smtClean="0">
                <a:effectLst>
                  <a:outerShdw blurRad="38100" dist="38100" dir="2700000" algn="tl">
                    <a:srgbClr val="000000">
                      <a:alpha val="43137"/>
                    </a:srgbClr>
                  </a:outerShdw>
                </a:effectLst>
                <a:latin typeface="Arial" pitchFamily="34" charset="0"/>
                <a:cs typeface="Arial" pitchFamily="34" charset="0"/>
              </a:rPr>
              <a:t> </a:t>
            </a:r>
          </a:p>
          <a:p>
            <a:pPr marL="274320" lvl="0" indent="-274320" algn="ctr">
              <a:buClr>
                <a:schemeClr val="accent3"/>
              </a:buClr>
              <a:buSzPct val="95000"/>
              <a:buFont typeface="Arial" pitchFamily="34" charset="0"/>
              <a:buChar char="•"/>
              <a:defRPr/>
            </a:pPr>
            <a:r>
              <a:rPr lang="tr-TR" altLang="tr-TR" sz="2400" dirty="0" smtClean="0">
                <a:effectLst>
                  <a:outerShdw blurRad="38100" dist="38100" dir="2700000" algn="tl">
                    <a:srgbClr val="000000">
                      <a:alpha val="43137"/>
                    </a:srgbClr>
                  </a:outerShdw>
                </a:effectLst>
                <a:latin typeface="Arial" pitchFamily="34" charset="0"/>
                <a:cs typeface="Arial" pitchFamily="34" charset="0"/>
              </a:rPr>
              <a:t>Misyon, Organizasyon Yapısı ve Görevler, </a:t>
            </a:r>
          </a:p>
          <a:p>
            <a:pPr marL="0" indent="0">
              <a:buFont typeface="Wingdings" pitchFamily="2" charset="2"/>
              <a:buNone/>
              <a:defRPr/>
            </a:pPr>
            <a:endParaRPr lang="tr-TR" altLang="tr-TR" sz="2400" dirty="0" smtClean="0"/>
          </a:p>
        </p:txBody>
      </p:sp>
      <p:sp>
        <p:nvSpPr>
          <p:cNvPr id="5" name="4 Altbilgi Yer Tutucusu"/>
          <p:cNvSpPr>
            <a:spLocks noGrp="1"/>
          </p:cNvSpPr>
          <p:nvPr>
            <p:ph type="ftr" sz="quarter" idx="11"/>
          </p:nvPr>
        </p:nvSpPr>
        <p:spPr>
          <a:xfrm>
            <a:off x="0" y="6453336"/>
            <a:ext cx="9144000" cy="288032"/>
          </a:xfrm>
        </p:spPr>
        <p:txBody>
          <a:bodyPr/>
          <a:lstStyle/>
          <a:p>
            <a:pPr algn="ctr"/>
            <a:r>
              <a:rPr lang="tr-TR" dirty="0" smtClean="0"/>
              <a:t>T.C. Giresun Üniversitesi İdari ve Mali İşler Daire Başkanlığı 2024</a:t>
            </a:r>
            <a:endParaRPr lang="tr-TR" dirty="0"/>
          </a:p>
        </p:txBody>
      </p:sp>
      <p:sp>
        <p:nvSpPr>
          <p:cNvPr id="6" name="2 İçerik Yer Tutucusu"/>
          <p:cNvSpPr txBox="1">
            <a:spLocks/>
          </p:cNvSpPr>
          <p:nvPr/>
        </p:nvSpPr>
        <p:spPr>
          <a:xfrm>
            <a:off x="457200" y="2708920"/>
            <a:ext cx="8229600" cy="3600400"/>
          </a:xfrm>
          <a:prstGeom prst="rect">
            <a:avLst/>
          </a:prstGeom>
        </p:spPr>
        <p:txBody>
          <a:bodyPr vert="horz" anchor="t">
            <a:normAutofit fontScale="55000" lnSpcReduction="20000"/>
          </a:bodyPr>
          <a:lstStyle/>
          <a:p>
            <a:pPr marL="0" marR="0" lvl="0" indent="0" algn="l" defTabSz="442913" rtl="0" eaLnBrk="1" fontAlgn="auto" latinLnBrk="0" hangingPunct="1">
              <a:lnSpc>
                <a:spcPct val="80000"/>
              </a:lnSpc>
              <a:spcBef>
                <a:spcPct val="20000"/>
              </a:spcBef>
              <a:spcAft>
                <a:spcPts val="0"/>
              </a:spcAft>
              <a:buClr>
                <a:schemeClr val="accent1"/>
              </a:buClr>
              <a:buSzPct val="80000"/>
              <a:buFont typeface="Wingdings 2"/>
              <a:buNone/>
              <a:tabLst>
                <a:tab pos="536575" algn="l"/>
                <a:tab pos="631825" algn="l"/>
              </a:tabLst>
              <a:defRPr/>
            </a:pPr>
            <a:endParaRPr kumimoji="0" lang="tr-TR" altLang="tr-TR" sz="800" b="1" i="0" u="none" strike="noStrike" kern="1200" cap="none" spc="0" normalizeH="0" baseline="0" noProof="0" dirty="0" smtClean="0">
              <a:ln>
                <a:noFill/>
              </a:ln>
              <a:solidFill>
                <a:schemeClr val="tx1"/>
              </a:solidFill>
              <a:effectLst/>
              <a:uLnTx/>
              <a:uFillTx/>
              <a:latin typeface="+mn-lt"/>
              <a:ea typeface="+mn-ea"/>
              <a:cs typeface="+mn-cs"/>
            </a:endParaRPr>
          </a:p>
          <a:p>
            <a:r>
              <a:rPr lang="tr-TR" sz="2800" b="1" dirty="0" smtClean="0">
                <a:solidFill>
                  <a:schemeClr val="accent1">
                    <a:lumMod val="40000"/>
                    <a:lumOff val="60000"/>
                  </a:schemeClr>
                </a:solidFill>
              </a:rPr>
              <a:t>Bu Standardı “</a:t>
            </a:r>
            <a:r>
              <a:rPr lang="tr-TR" altLang="tr-TR" sz="2800" dirty="0" smtClean="0">
                <a:effectLst>
                  <a:outerShdw blurRad="38100" dist="38100" dir="2700000" algn="tl">
                    <a:srgbClr val="000000">
                      <a:alpha val="43137"/>
                    </a:srgbClr>
                  </a:outerShdw>
                </a:effectLst>
                <a:latin typeface="Arial" pitchFamily="34" charset="0"/>
                <a:cs typeface="Arial" pitchFamily="34" charset="0"/>
              </a:rPr>
              <a:t>Misyon” “Organizasyon Yapısı” ve “Görevler” olarak üç ana başlık altında inceleyebiliriz.</a:t>
            </a:r>
          </a:p>
          <a:p>
            <a:endParaRPr lang="tr-TR" sz="2800" b="1" dirty="0" smtClean="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endParaRPr>
          </a:p>
          <a:p>
            <a:endParaRPr lang="tr-TR" sz="2800" b="1" dirty="0" smtClean="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endParaRPr>
          </a:p>
          <a:p>
            <a:endParaRPr lang="tr-TR" sz="2800" b="1" dirty="0" smtClean="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endParaRPr>
          </a:p>
          <a:p>
            <a:r>
              <a:rPr lang="tr-TR" sz="2800" b="1" dirty="0" smtClean="0">
                <a:solidFill>
                  <a:schemeClr val="accent1">
                    <a:lumMod val="40000"/>
                    <a:lumOff val="60000"/>
                  </a:schemeClr>
                </a:solidFill>
              </a:rPr>
              <a:t>Kelime Anlamı</a:t>
            </a:r>
          </a:p>
          <a:p>
            <a:endParaRPr lang="tr-TR" sz="2800" b="1" dirty="0" smtClean="0">
              <a:solidFill>
                <a:srgbClr val="FFFF00"/>
              </a:solidFill>
            </a:endParaRPr>
          </a:p>
          <a:p>
            <a:r>
              <a:rPr lang="tr-TR" sz="2800" b="1" dirty="0" smtClean="0">
                <a:solidFill>
                  <a:srgbClr val="FFFF00"/>
                </a:solidFill>
              </a:rPr>
              <a:t>Misyon : </a:t>
            </a:r>
            <a:r>
              <a:rPr lang="tr-TR" sz="2800" b="1" i="1" dirty="0" smtClean="0"/>
              <a:t>Fransızca </a:t>
            </a:r>
            <a:r>
              <a:rPr lang="tr-TR" sz="2800" b="1" i="1" dirty="0" err="1" smtClean="0"/>
              <a:t>mission</a:t>
            </a:r>
            <a:r>
              <a:rPr lang="tr-TR" sz="2800" b="1" i="1" dirty="0" smtClean="0"/>
              <a:t> kelimesinden türetilmiştir.</a:t>
            </a:r>
          </a:p>
          <a:p>
            <a:endParaRPr lang="tr-TR" sz="2800" b="1" dirty="0" smtClean="0"/>
          </a:p>
          <a:p>
            <a:r>
              <a:rPr lang="tr-TR" sz="2800" b="1" dirty="0" smtClean="0"/>
              <a:t>1. </a:t>
            </a:r>
            <a:r>
              <a:rPr lang="tr-TR" sz="2800" b="1" i="1" dirty="0" smtClean="0"/>
              <a:t>isim </a:t>
            </a:r>
            <a:r>
              <a:rPr lang="tr-TR" sz="2800" b="1" dirty="0" smtClean="0"/>
              <a:t>► görev</a:t>
            </a:r>
            <a:br>
              <a:rPr lang="tr-TR" sz="2800" b="1" dirty="0" smtClean="0"/>
            </a:br>
            <a:r>
              <a:rPr lang="tr-TR" sz="2800" b="1" dirty="0" smtClean="0"/>
              <a:t>     </a:t>
            </a:r>
          </a:p>
          <a:p>
            <a:r>
              <a:rPr lang="tr-TR" sz="2800" b="1" dirty="0" smtClean="0"/>
              <a:t>2. </a:t>
            </a:r>
            <a:r>
              <a:rPr lang="tr-TR" sz="2800" b="1" i="1" dirty="0" smtClean="0"/>
              <a:t>isim </a:t>
            </a:r>
            <a:r>
              <a:rPr lang="tr-TR" sz="2800" b="1" dirty="0" smtClean="0"/>
              <a:t>► amaç</a:t>
            </a:r>
          </a:p>
          <a:p>
            <a:endParaRPr lang="tr-TR" sz="2800" b="1" dirty="0" smtClean="0"/>
          </a:p>
          <a:p>
            <a:r>
              <a:rPr lang="tr-TR" sz="2800" b="1" dirty="0" smtClean="0"/>
              <a:t>3. </a:t>
            </a:r>
            <a:r>
              <a:rPr lang="tr-TR" sz="2800" b="1" i="1" dirty="0" smtClean="0"/>
              <a:t>isim </a:t>
            </a:r>
            <a:r>
              <a:rPr lang="tr-TR" sz="2800" b="1" dirty="0" smtClean="0"/>
              <a:t> ► Dinsel, bilimsel veya diplomatik bir görev yüklenmiş kimselerden oluşan kurul.</a:t>
            </a:r>
          </a:p>
          <a:p>
            <a:r>
              <a:rPr lang="tr-TR" sz="2800" dirty="0" smtClean="0"/>
              <a:t/>
            </a:r>
            <a:br>
              <a:rPr lang="tr-TR" sz="2800" dirty="0" smtClean="0"/>
            </a:br>
            <a:endParaRPr kumimoji="0" lang="tr-TR" altLang="tr-TR" sz="3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6856" y="548681"/>
            <a:ext cx="8229600" cy="1656184"/>
          </a:xfrm>
        </p:spPr>
        <p:txBody>
          <a:bodyPr>
            <a:normAutofit fontScale="90000"/>
          </a:bodyPr>
          <a:lstStyle/>
          <a:p>
            <a:pPr algn="ctr"/>
            <a:r>
              <a:rPr lang="tr-TR" dirty="0" smtClean="0"/>
              <a:t>Kamu İç Kontrol Standardında</a:t>
            </a:r>
            <a:br>
              <a:rPr lang="tr-TR" dirty="0" smtClean="0"/>
            </a:br>
            <a:r>
              <a:rPr lang="tr-TR" dirty="0" smtClean="0"/>
              <a:t> MİSYON nedir?</a:t>
            </a:r>
            <a:r>
              <a:rPr lang="tr-TR" altLang="tr-TR" dirty="0" smtClean="0"/>
              <a:t/>
            </a:r>
            <a:br>
              <a:rPr lang="tr-TR" altLang="tr-TR" dirty="0" smtClean="0"/>
            </a:br>
            <a:endParaRPr lang="tr-TR" dirty="0"/>
          </a:p>
        </p:txBody>
      </p:sp>
      <p:sp>
        <p:nvSpPr>
          <p:cNvPr id="3" name="2 İçerik Yer Tutucusu"/>
          <p:cNvSpPr>
            <a:spLocks noGrp="1"/>
          </p:cNvSpPr>
          <p:nvPr>
            <p:ph idx="1"/>
          </p:nvPr>
        </p:nvSpPr>
        <p:spPr>
          <a:xfrm>
            <a:off x="457200" y="2204864"/>
            <a:ext cx="8229600" cy="3888432"/>
          </a:xfrm>
        </p:spPr>
        <p:txBody>
          <a:bodyPr>
            <a:normAutofit/>
          </a:bodyPr>
          <a:lstStyle/>
          <a:p>
            <a:pPr marL="0" indent="0" defTabSz="442913">
              <a:lnSpc>
                <a:spcPct val="80000"/>
              </a:lnSpc>
              <a:buNone/>
              <a:tabLst>
                <a:tab pos="536575" algn="l"/>
                <a:tab pos="631825" algn="l"/>
              </a:tabLst>
              <a:defRPr/>
            </a:pPr>
            <a:endParaRPr lang="tr-TR" altLang="tr-TR" sz="800" b="1" dirty="0" smtClean="0"/>
          </a:p>
          <a:p>
            <a:pPr marL="514350" indent="-514350" defTabSz="442913">
              <a:lnSpc>
                <a:spcPct val="80000"/>
              </a:lnSpc>
              <a:tabLst>
                <a:tab pos="536575" algn="l"/>
                <a:tab pos="631825" algn="l"/>
              </a:tabLst>
              <a:defRPr/>
            </a:pPr>
            <a:r>
              <a:rPr lang="tr-TR" dirty="0" smtClean="0"/>
              <a:t>İdarenin misyonu, idarenin var oluş amacını ve devlet yapısı içindeki temel fonksiyonunu göstermektedir.</a:t>
            </a:r>
          </a:p>
          <a:p>
            <a:pPr marL="514350" indent="-514350" defTabSz="442913">
              <a:lnSpc>
                <a:spcPct val="80000"/>
              </a:lnSpc>
              <a:tabLst>
                <a:tab pos="536575" algn="l"/>
                <a:tab pos="631825" algn="l"/>
              </a:tabLst>
              <a:defRPr/>
            </a:pPr>
            <a:r>
              <a:rPr lang="tr-TR" dirty="0" smtClean="0"/>
              <a:t>Misyon, kamu idaresinin ne yaptığı, nasıl yaptığı ve kimin için yaptığı sorularına verilen cevaptır.</a:t>
            </a:r>
          </a:p>
          <a:p>
            <a:pPr marL="514350" indent="-514350" defTabSz="442913">
              <a:lnSpc>
                <a:spcPct val="80000"/>
              </a:lnSpc>
              <a:tabLst>
                <a:tab pos="536575" algn="l"/>
                <a:tab pos="631825" algn="l"/>
              </a:tabLst>
              <a:defRPr/>
            </a:pPr>
            <a:r>
              <a:rPr lang="tr-TR" dirty="0" smtClean="0"/>
              <a:t>Misyon, idarenin sunduğu tüm hizmet ve faaliyetleri kapsamaktadır.</a:t>
            </a:r>
          </a:p>
          <a:p>
            <a:pPr marL="514350" indent="-514350" defTabSz="442913">
              <a:lnSpc>
                <a:spcPct val="80000"/>
              </a:lnSpc>
              <a:tabLst>
                <a:tab pos="536575" algn="l"/>
                <a:tab pos="631825" algn="l"/>
              </a:tabLst>
              <a:defRPr/>
            </a:pPr>
            <a:r>
              <a:rPr lang="tr-TR" dirty="0" smtClean="0"/>
              <a:t>Kısaca misyon “</a:t>
            </a:r>
            <a:r>
              <a:rPr lang="tr-TR" b="1" dirty="0" smtClean="0"/>
              <a:t>bir kuruluşun varlık sebebi</a:t>
            </a:r>
            <a:r>
              <a:rPr lang="tr-TR" dirty="0" smtClean="0"/>
              <a:t>” olarak tanımlanabilir. </a:t>
            </a:r>
            <a:endParaRPr lang="tr-TR" altLang="tr-TR" dirty="0" smtClean="0"/>
          </a:p>
        </p:txBody>
      </p:sp>
      <p:sp>
        <p:nvSpPr>
          <p:cNvPr id="4" name="3 Altbilgi Yer Tutucusu"/>
          <p:cNvSpPr>
            <a:spLocks noGrp="1"/>
          </p:cNvSpPr>
          <p:nvPr>
            <p:ph type="ftr" sz="quarter" idx="11"/>
          </p:nvPr>
        </p:nvSpPr>
        <p:spPr>
          <a:xfrm>
            <a:off x="0" y="6356350"/>
            <a:ext cx="9144000" cy="365125"/>
          </a:xfrm>
        </p:spPr>
        <p:txBody>
          <a:bodyPr/>
          <a:lstStyle/>
          <a:p>
            <a:pPr algn="ctr"/>
            <a:r>
              <a:rPr lang="tr-TR" dirty="0" smtClean="0"/>
              <a:t>T.C. Giresun Üniversitesi İdari ve Mali İşler Daire Başkanlığı 2024</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85794"/>
            <a:ext cx="8229600" cy="987022"/>
          </a:xfrm>
        </p:spPr>
        <p:txBody>
          <a:bodyPr>
            <a:normAutofit/>
          </a:bodyPr>
          <a:lstStyle/>
          <a:p>
            <a:pPr algn="ctr"/>
            <a:r>
              <a:rPr lang="tr-TR" altLang="tr-TR" sz="5400" dirty="0" smtClean="0"/>
              <a:t>Misyonun Belirlenmesi</a:t>
            </a:r>
            <a:endParaRPr lang="tr-TR" dirty="0"/>
          </a:p>
        </p:txBody>
      </p:sp>
      <p:sp>
        <p:nvSpPr>
          <p:cNvPr id="3" name="2 İçerik Yer Tutucusu"/>
          <p:cNvSpPr>
            <a:spLocks noGrp="1"/>
          </p:cNvSpPr>
          <p:nvPr>
            <p:ph idx="1"/>
          </p:nvPr>
        </p:nvSpPr>
        <p:spPr>
          <a:xfrm>
            <a:off x="457200" y="1935480"/>
            <a:ext cx="8003232" cy="4389120"/>
          </a:xfrm>
        </p:spPr>
        <p:txBody>
          <a:bodyPr>
            <a:normAutofit fontScale="85000" lnSpcReduction="20000"/>
          </a:bodyPr>
          <a:lstStyle/>
          <a:p>
            <a:endParaRPr lang="tr-TR" dirty="0" smtClean="0"/>
          </a:p>
          <a:p>
            <a:pPr lvl="0"/>
            <a:r>
              <a:rPr lang="tr-TR" dirty="0" smtClean="0"/>
              <a:t>Misyon,  hizmetin yerine getirilme sürecine yönelik olarak değil idarenin kuruluş amacı doğrultusunda belirlenmelidir.</a:t>
            </a:r>
          </a:p>
          <a:p>
            <a:r>
              <a:rPr lang="tr-TR" dirty="0" smtClean="0"/>
              <a:t>Kamu </a:t>
            </a:r>
            <a:r>
              <a:rPr lang="tr-TR" dirty="0" smtClean="0"/>
              <a:t>idaresine yol gösterici olması bakımından misyonun sağlıklı, gerçekçi ve katılımcı bir süreç sonucunda belirlenmesi ve zaman içerisinde gelişen koşullar ve ihtiyaçlar doğrultusunda geliştirilmesi gerekmektedir.</a:t>
            </a:r>
          </a:p>
          <a:p>
            <a:r>
              <a:rPr lang="tr-TR" dirty="0" smtClean="0"/>
              <a:t>Misyonun oluşturulmasında ya da güncellenmesinde personelin ve paydaşların da görüşünün alınması uygun olacaktır</a:t>
            </a:r>
            <a:r>
              <a:rPr lang="tr-TR" dirty="0" smtClean="0"/>
              <a:t>.</a:t>
            </a:r>
          </a:p>
          <a:p>
            <a:endParaRPr lang="tr-TR" dirty="0"/>
          </a:p>
        </p:txBody>
      </p:sp>
      <p:sp>
        <p:nvSpPr>
          <p:cNvPr id="5" name="4 Altbilgi Yer Tutucusu"/>
          <p:cNvSpPr>
            <a:spLocks noGrp="1"/>
          </p:cNvSpPr>
          <p:nvPr>
            <p:ph type="ftr" sz="quarter" idx="11"/>
          </p:nvPr>
        </p:nvSpPr>
        <p:spPr>
          <a:xfrm>
            <a:off x="0" y="6356350"/>
            <a:ext cx="9144000" cy="365125"/>
          </a:xfrm>
        </p:spPr>
        <p:txBody>
          <a:bodyPr/>
          <a:lstStyle/>
          <a:p>
            <a:pPr algn="ctr"/>
            <a:r>
              <a:rPr lang="tr-TR" dirty="0" smtClean="0"/>
              <a:t>T.C. Giresun Üniversitesi İdari ve Mali İşler Daire Başkanlığı 2024</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680</TotalTime>
  <Words>1680</Words>
  <Application>Microsoft Office PowerPoint</Application>
  <PresentationFormat>Ekran Gösterisi (4:3)</PresentationFormat>
  <Paragraphs>203</Paragraphs>
  <Slides>41</Slides>
  <Notes>3</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Canlı</vt:lpstr>
      <vt:lpstr>Slayt 1</vt:lpstr>
      <vt:lpstr>Kamu İç Kontrol Standartları Nedir?</vt:lpstr>
      <vt:lpstr>Kamu İç Kontrol Bileşenleri, Standartlar ve Genel Şartlar</vt:lpstr>
      <vt:lpstr>KAMU İÇ KONTROL STANDARTLARI ŞEMASI</vt:lpstr>
      <vt:lpstr>Bu Standart İle Hedeflenen Nedir?</vt:lpstr>
      <vt:lpstr>Bu Standart Oluşturulurken Faydalanılan Mevzuatlar</vt:lpstr>
      <vt:lpstr>Bileşen 1 : Kontrol Ortamı</vt:lpstr>
      <vt:lpstr>Kamu İç Kontrol Standardında  MİSYON nedir? </vt:lpstr>
      <vt:lpstr>Misyonun Belirlenmesi</vt:lpstr>
      <vt:lpstr>Misyon Oluşturulurken Dikkat Edilecek Hususlar</vt:lpstr>
      <vt:lpstr>Giresun Üniversitesi’nin  Misyonu</vt:lpstr>
      <vt:lpstr>Slayt 12</vt:lpstr>
      <vt:lpstr>İdari ve Mali İşler Daire Başkanlığı’nın  Misyonu</vt:lpstr>
      <vt:lpstr>Slayt 14</vt:lpstr>
      <vt:lpstr>Misyonun Önemi</vt:lpstr>
      <vt:lpstr>Misyonun Personele Benimsetilmesi</vt:lpstr>
      <vt:lpstr>Organizasyon Yapısı</vt:lpstr>
      <vt:lpstr>Üniversitelerin Organizasyon Yapısı</vt:lpstr>
      <vt:lpstr>Slayt 19</vt:lpstr>
      <vt:lpstr>Uygun bir kontrol ortamının oluşturulması için idarenin organizasyon yapısı nasıl olmalıdır?</vt:lpstr>
      <vt:lpstr>Giresun Üniversitesi İdari Organizasyon Şeması</vt:lpstr>
      <vt:lpstr>Giresun Üniversitesi Akademik Organizasyon Şeması</vt:lpstr>
      <vt:lpstr>İdari ve Mali İşler Daire Başkanlığı Organizasyon Şeması</vt:lpstr>
      <vt:lpstr>İdari ve Mali İşler Daire Başkanlığı Personel Bazlı Organizasyon Şeması</vt:lpstr>
      <vt:lpstr>Görev Tanımları</vt:lpstr>
      <vt:lpstr>Görev Tanımlarının Hazırlanma Süreci</vt:lpstr>
      <vt:lpstr>1-İş Analizinin Yapılması</vt:lpstr>
      <vt:lpstr>İş Analizi Sürecinde Kilit Sorular</vt:lpstr>
      <vt:lpstr> 2-İş Analizi Verilerine Göre Görev Tanımlarının Oluşturulması </vt:lpstr>
      <vt:lpstr>Görev Tanımlarının İçermesi Gereklidir Bilgiler</vt:lpstr>
      <vt:lpstr>  3-Görev Tanımlarının Personele Bildirilmesi  </vt:lpstr>
      <vt:lpstr>   4-Görev Tanımlarının Güncellenmesi   </vt:lpstr>
      <vt:lpstr>  Hassas Görevler  </vt:lpstr>
      <vt:lpstr>  İdari ve Mali İşler Daire Başkanlığı’nın Görevleri  </vt:lpstr>
      <vt:lpstr>  İdari ve Mali İşler Daire Başkanlığı’nın Görevleri  </vt:lpstr>
      <vt:lpstr>  Hassas Görevler  </vt:lpstr>
      <vt:lpstr>  İdari ve Mali İşler Daire Başkanlığı için Hassas Görevler  </vt:lpstr>
      <vt:lpstr>   Görev Sonuçlarının İzlenmesi  </vt:lpstr>
      <vt:lpstr>  Giresun Üniversitesi   Görev Sonuçlarının İzlenmesi  </vt:lpstr>
      <vt:lpstr>    KAMU İÇ KONTROL STANDARTLARI TEBLİĞİ   </vt:lpstr>
      <vt:lpstr>DİNLEDİĞİNİZ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Ertuğrul</dc:creator>
  <cp:lastModifiedBy>user</cp:lastModifiedBy>
  <cp:revision>94</cp:revision>
  <dcterms:created xsi:type="dcterms:W3CDTF">2024-10-07T14:31:08Z</dcterms:created>
  <dcterms:modified xsi:type="dcterms:W3CDTF">2024-10-31T11:44:02Z</dcterms:modified>
</cp:coreProperties>
</file>